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2" r:id="rId2"/>
    <p:sldId id="273" r:id="rId3"/>
    <p:sldId id="267" r:id="rId4"/>
    <p:sldId id="268" r:id="rId5"/>
    <p:sldId id="269" r:id="rId6"/>
    <p:sldId id="274" r:id="rId7"/>
    <p:sldId id="275" r:id="rId8"/>
    <p:sldId id="276" r:id="rId9"/>
    <p:sldId id="270" r:id="rId10"/>
    <p:sldId id="277" r:id="rId11"/>
    <p:sldId id="278" r:id="rId12"/>
    <p:sldId id="279" r:id="rId13"/>
    <p:sldId id="256" r:id="rId14"/>
    <p:sldId id="257" r:id="rId15"/>
    <p:sldId id="280" r:id="rId16"/>
    <p:sldId id="271" r:id="rId17"/>
    <p:sldId id="262" r:id="rId18"/>
    <p:sldId id="258" r:id="rId19"/>
    <p:sldId id="259" r:id="rId20"/>
    <p:sldId id="260" r:id="rId21"/>
    <p:sldId id="261" r:id="rId22"/>
    <p:sldId id="264" r:id="rId23"/>
    <p:sldId id="265" r:id="rId24"/>
    <p:sldId id="266" r:id="rId25"/>
    <p:sldId id="281" r:id="rId26"/>
    <p:sldId id="282"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9900"/>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5A7D71-A9CD-4CC3-B53D-748EA0432550}" type="datetimeFigureOut">
              <a:rPr lang="en-US" smtClean="0"/>
              <a:pPr/>
              <a:t>9/25/2018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0257B0-67B9-4DF8-B1B9-A0D652FE15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0257B0-67B9-4DF8-B1B9-A0D652FE15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0257B0-67B9-4DF8-B1B9-A0D652FE15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0257B0-67B9-4DF8-B1B9-A0D652FE15F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0257B0-67B9-4DF8-B1B9-A0D652FE15F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0257B0-67B9-4DF8-B1B9-A0D652FE15F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50257B0-67B9-4DF8-B1B9-A0D652FE15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50257B0-67B9-4DF8-B1B9-A0D652FE15F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5A7D71-A9CD-4CC3-B53D-748EA0432550}" type="datetimeFigureOut">
              <a:rPr lang="en-US" smtClean="0"/>
              <a:pPr/>
              <a:t>9/25/2018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50257B0-67B9-4DF8-B1B9-A0D652FE15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5A7D71-A9CD-4CC3-B53D-748EA0432550}" type="datetimeFigureOut">
              <a:rPr lang="en-US" smtClean="0"/>
              <a:pPr/>
              <a:t>9/25/2018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0257B0-67B9-4DF8-B1B9-A0D652FE15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5A7D71-A9CD-4CC3-B53D-748EA0432550}" type="datetimeFigureOut">
              <a:rPr lang="en-US" smtClean="0"/>
              <a:pPr/>
              <a:t>9/25/2018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0257B0-67B9-4DF8-B1B9-A0D652FE15F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5A7D71-A9CD-4CC3-B53D-748EA0432550}" type="datetimeFigureOut">
              <a:rPr lang="en-US" smtClean="0"/>
              <a:pPr/>
              <a:t>9/25/2018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0257B0-67B9-4DF8-B1B9-A0D652FE15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التدريس مفهومة </a:t>
            </a:r>
            <a:r>
              <a:rPr lang="ar-SA" dirty="0" err="1" smtClean="0"/>
              <a:t>واسس</a:t>
            </a:r>
            <a:r>
              <a:rPr lang="ar-SA" dirty="0" smtClean="0"/>
              <a:t> تطبيقه </a:t>
            </a:r>
            <a:endParaRPr lang="en-US" dirty="0"/>
          </a:p>
        </p:txBody>
      </p:sp>
      <p:sp>
        <p:nvSpPr>
          <p:cNvPr id="3" name="Subtitle 2"/>
          <p:cNvSpPr>
            <a:spLocks noGrp="1"/>
          </p:cNvSpPr>
          <p:nvPr>
            <p:ph type="subTitle" idx="1"/>
          </p:nvPr>
        </p:nvSpPr>
        <p:spPr/>
        <p:txBody>
          <a:bodyPr>
            <a:normAutofit/>
          </a:bodyPr>
          <a:lstStyle/>
          <a:p>
            <a:pPr algn="ctr"/>
            <a:r>
              <a:rPr lang="en-US" sz="4400" dirty="0" smtClean="0"/>
              <a:t>   </a:t>
            </a:r>
            <a:r>
              <a:rPr lang="ar-SA" sz="4400" dirty="0" smtClean="0"/>
              <a:t>د </a:t>
            </a:r>
            <a:r>
              <a:rPr lang="ar-SA" sz="4400" dirty="0" err="1" smtClean="0"/>
              <a:t>امل</a:t>
            </a:r>
            <a:r>
              <a:rPr lang="ar-SA" sz="4400" dirty="0" smtClean="0"/>
              <a:t> مهدي جبر </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a:r>
              <a:rPr lang="ar-SA" dirty="0" smtClean="0"/>
              <a:t>الإجابة على هذا السؤال يتعلق مباشرة بطرائق التدريس المتبعة من قبل التدريسي </a:t>
            </a:r>
            <a:r>
              <a:rPr lang="ar-SA" dirty="0" err="1" smtClean="0"/>
              <a:t>وماهي</a:t>
            </a:r>
            <a:r>
              <a:rPr lang="ar-SA" dirty="0" smtClean="0"/>
              <a:t> الطريقة المناسبة لطلبته وهذا يحتاج منا </a:t>
            </a:r>
            <a:r>
              <a:rPr lang="ar-SA" dirty="0" err="1" smtClean="0"/>
              <a:t>مجاع</a:t>
            </a:r>
            <a:r>
              <a:rPr lang="ar-SA" dirty="0" smtClean="0"/>
              <a:t> واسع لشرح </a:t>
            </a:r>
            <a:endParaRPr lang="en-US" dirty="0"/>
          </a:p>
        </p:txBody>
      </p:sp>
      <p:sp>
        <p:nvSpPr>
          <p:cNvPr id="3" name="عنوان 2"/>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ar-SA" dirty="0" smtClean="0"/>
              <a:t>كيف ندرس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السؤال الرابع هل نجحنا بالتدريس يختص ذلك بالتقويم التمهيدي والنهائي والنتيجة التي يحصل عليها في التغير في سلوك الطالب في التطور المعرفي والوجداني   .</a:t>
            </a:r>
          </a:p>
          <a:p>
            <a:pPr algn="r" rtl="1"/>
            <a:endParaRPr lang="ar-SA" dirty="0" smtClean="0"/>
          </a:p>
          <a:p>
            <a:pPr algn="r" rtl="1"/>
            <a:r>
              <a:rPr lang="ar-SA" dirty="0" err="1" smtClean="0"/>
              <a:t>بالاضافة</a:t>
            </a:r>
            <a:r>
              <a:rPr lang="ar-SA" dirty="0" smtClean="0"/>
              <a:t> </a:t>
            </a:r>
            <a:r>
              <a:rPr lang="ar-SA" dirty="0" err="1" smtClean="0"/>
              <a:t>الى</a:t>
            </a:r>
            <a:r>
              <a:rPr lang="ar-SA" dirty="0" smtClean="0"/>
              <a:t> كل </a:t>
            </a:r>
            <a:r>
              <a:rPr lang="ar-SA" dirty="0" err="1" smtClean="0"/>
              <a:t>ماسبق</a:t>
            </a:r>
            <a:r>
              <a:rPr lang="ar-SA" dirty="0" smtClean="0"/>
              <a:t> لابد من </a:t>
            </a:r>
            <a:r>
              <a:rPr lang="ar-SA" dirty="0" err="1" smtClean="0"/>
              <a:t>الاشارة</a:t>
            </a:r>
            <a:r>
              <a:rPr lang="ar-SA" dirty="0" smtClean="0"/>
              <a:t> </a:t>
            </a:r>
            <a:r>
              <a:rPr lang="ar-SA" dirty="0" err="1" smtClean="0"/>
              <a:t>الى</a:t>
            </a:r>
            <a:r>
              <a:rPr lang="ar-SA" dirty="0" smtClean="0"/>
              <a:t> التعامل مع فكر الطالب وعقلة وكيف نحفز تفكيره </a:t>
            </a:r>
            <a:r>
              <a:rPr lang="ar-SA" dirty="0" err="1" smtClean="0"/>
              <a:t>الى</a:t>
            </a:r>
            <a:r>
              <a:rPr lang="ar-SA" dirty="0" smtClean="0"/>
              <a:t> مستويات </a:t>
            </a:r>
            <a:r>
              <a:rPr lang="ar-SA" dirty="0" err="1" smtClean="0"/>
              <a:t>اعلى</a:t>
            </a:r>
            <a:r>
              <a:rPr lang="ar-SA" dirty="0" smtClean="0"/>
              <a:t> لان هذا هدف </a:t>
            </a:r>
            <a:r>
              <a:rPr lang="ar-SA" dirty="0" err="1" smtClean="0"/>
              <a:t>اساسي</a:t>
            </a:r>
            <a:r>
              <a:rPr lang="ar-SA" dirty="0" smtClean="0"/>
              <a:t> تسعى جميعا </a:t>
            </a:r>
            <a:r>
              <a:rPr lang="ar-SA" dirty="0" err="1" smtClean="0"/>
              <a:t>الى</a:t>
            </a:r>
            <a:r>
              <a:rPr lang="ar-SA" dirty="0" smtClean="0"/>
              <a:t> </a:t>
            </a:r>
            <a:r>
              <a:rPr lang="ar-SA" dirty="0" err="1" smtClean="0"/>
              <a:t>تحقيقة</a:t>
            </a:r>
            <a:r>
              <a:rPr lang="ar-SA" dirty="0" smtClean="0"/>
              <a:t> وهو </a:t>
            </a:r>
            <a:r>
              <a:rPr lang="ar-SA" dirty="0" err="1" smtClean="0"/>
              <a:t>احداث</a:t>
            </a:r>
            <a:r>
              <a:rPr lang="ar-SA" dirty="0" smtClean="0"/>
              <a:t> </a:t>
            </a:r>
            <a:r>
              <a:rPr lang="ar-SA" dirty="0" err="1" smtClean="0"/>
              <a:t>تغيرفي</a:t>
            </a:r>
            <a:r>
              <a:rPr lang="ar-SA" dirty="0" smtClean="0"/>
              <a:t> سلوك  ونمو وتعلم الطلبة في  جميع جوانب شخصيته                                   </a:t>
            </a:r>
            <a:endParaRPr lang="en-US" dirty="0"/>
          </a:p>
        </p:txBody>
      </p:sp>
      <p:sp>
        <p:nvSpPr>
          <p:cNvPr id="3" name="عنوان 2"/>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SA" dirty="0" smtClean="0"/>
              <a:t>هل نجحنا في التدريس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طريقة التدريس هي مجموعة من </a:t>
            </a:r>
            <a:r>
              <a:rPr lang="ar-SA" dirty="0" err="1" smtClean="0"/>
              <a:t>القواعدوالاراء</a:t>
            </a:r>
            <a:r>
              <a:rPr lang="ar-SA" dirty="0" smtClean="0"/>
              <a:t> التي استنبطها رجال التربية من تجاربهم  </a:t>
            </a:r>
            <a:r>
              <a:rPr lang="ar-SA" dirty="0" err="1" smtClean="0"/>
              <a:t>واعمالهم</a:t>
            </a:r>
            <a:r>
              <a:rPr lang="ar-SA" dirty="0" smtClean="0"/>
              <a:t> الفكرية واتفقوا على </a:t>
            </a:r>
            <a:r>
              <a:rPr lang="ar-SA" dirty="0" err="1" smtClean="0"/>
              <a:t>انها</a:t>
            </a:r>
            <a:r>
              <a:rPr lang="ar-SA" dirty="0" smtClean="0"/>
              <a:t> خير سبيل يصل بالمدرس </a:t>
            </a:r>
            <a:r>
              <a:rPr lang="ar-SA" dirty="0" err="1" smtClean="0"/>
              <a:t>الى</a:t>
            </a:r>
            <a:r>
              <a:rPr lang="ar-SA" dirty="0" smtClean="0"/>
              <a:t> الغاية التي يرقى </a:t>
            </a:r>
            <a:r>
              <a:rPr lang="ar-SA" dirty="0" err="1" smtClean="0"/>
              <a:t>بها</a:t>
            </a:r>
            <a:r>
              <a:rPr lang="ar-SA" dirty="0" smtClean="0"/>
              <a:t> لتدريس مادة من المواد .</a:t>
            </a:r>
          </a:p>
          <a:p>
            <a:pPr algn="r" rtl="1"/>
            <a:endParaRPr lang="ar-SA" dirty="0" smtClean="0"/>
          </a:p>
          <a:p>
            <a:pPr algn="r" rtl="1"/>
            <a:r>
              <a:rPr lang="ar-SA" dirty="0" smtClean="0"/>
              <a:t>أي </a:t>
            </a:r>
            <a:r>
              <a:rPr lang="ar-SA" dirty="0" err="1" smtClean="0"/>
              <a:t>انها</a:t>
            </a:r>
            <a:r>
              <a:rPr lang="ar-SA" dirty="0" smtClean="0"/>
              <a:t> كل </a:t>
            </a:r>
            <a:r>
              <a:rPr lang="ar-SA" dirty="0" err="1" smtClean="0"/>
              <a:t>مايتبعة</a:t>
            </a:r>
            <a:r>
              <a:rPr lang="ar-SA" dirty="0" smtClean="0"/>
              <a:t> التدريسي من </a:t>
            </a:r>
            <a:r>
              <a:rPr lang="ar-SA" dirty="0" err="1" smtClean="0"/>
              <a:t>حطوات</a:t>
            </a:r>
            <a:r>
              <a:rPr lang="ar-SA" dirty="0" smtClean="0"/>
              <a:t> منظمة ومتتالية ومترابطة لتحقيق هدف </a:t>
            </a:r>
            <a:r>
              <a:rPr lang="ar-SA" dirty="0" err="1" smtClean="0"/>
              <a:t>او</a:t>
            </a:r>
            <a:r>
              <a:rPr lang="ar-SA" dirty="0" smtClean="0"/>
              <a:t> مجموعة من </a:t>
            </a:r>
            <a:r>
              <a:rPr lang="ar-SA" dirty="0" err="1" smtClean="0"/>
              <a:t>الاهداف</a:t>
            </a:r>
            <a:r>
              <a:rPr lang="ar-SA" dirty="0" smtClean="0"/>
              <a:t>.                                                        </a:t>
            </a:r>
            <a:endParaRPr lang="en-US" dirty="0"/>
          </a:p>
        </p:txBody>
      </p:sp>
      <p:sp>
        <p:nvSpPr>
          <p:cNvPr id="3" name="عنوان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طريقة التدريس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3143240" y="500042"/>
            <a:ext cx="5572164" cy="1071570"/>
          </a:xfrm>
          <a:effectLst>
            <a:glow rad="139700">
              <a:schemeClr val="accent6">
                <a:satMod val="175000"/>
                <a:alpha val="40000"/>
              </a:schemeClr>
            </a:glow>
            <a:outerShdw blurRad="50800" dist="38100" dir="5400000" rotWithShape="0">
              <a:srgbClr val="000000">
                <a:alpha val="35000"/>
              </a:srgbClr>
            </a:outerShdw>
          </a:effectLst>
          <a:scene3d>
            <a:camera prst="obliqueTopRight"/>
            <a:lightRig rig="threePt" dir="t"/>
          </a:scene3d>
        </p:spPr>
        <p:style>
          <a:lnRef idx="1">
            <a:schemeClr val="accent5"/>
          </a:lnRef>
          <a:fillRef idx="2">
            <a:schemeClr val="accent5"/>
          </a:fillRef>
          <a:effectRef idx="1">
            <a:schemeClr val="accent5"/>
          </a:effectRef>
          <a:fontRef idx="minor">
            <a:schemeClr val="dk1"/>
          </a:fontRef>
        </p:style>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6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ar-SA" sz="6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طريقة التدريس</a:t>
            </a:r>
            <a:endParaRPr lang="en-US" sz="6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Subtitle 3"/>
          <p:cNvSpPr>
            <a:spLocks noGrp="1"/>
          </p:cNvSpPr>
          <p:nvPr>
            <p:ph type="subTitle" idx="1"/>
          </p:nvPr>
        </p:nvSpPr>
        <p:spPr>
          <a:xfrm>
            <a:off x="642910" y="1857364"/>
            <a:ext cx="7772400" cy="3485720"/>
          </a:xfrm>
          <a:effectLst>
            <a:glow rad="101600">
              <a:schemeClr val="accent6">
                <a:satMod val="175000"/>
                <a:alpha val="40000"/>
              </a:schemeClr>
            </a:glow>
          </a:effectLst>
        </p:spPr>
        <p:txBody>
          <a:bodyPr>
            <a:normAutofit lnSpcReduction="10000"/>
          </a:bodyPr>
          <a:lstStyle/>
          <a:p>
            <a:pPr algn="just" rtl="1"/>
            <a:r>
              <a:rPr lang="ar-SA" sz="4800" dirty="0" smtClean="0"/>
              <a:t>هي الوسيلة التي يتبعها التدريسي لإفهام الطلبة أي مادة من المواد وهي خطوات  متتالية ومترابطة نضعها لأنفسنا قبل أن نصل إلى غرفة الصف من اجل تحقيق الأهداف التعليمية </a:t>
            </a:r>
            <a:endParaRPr lang="en-US" sz="4800" dirty="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dirty="0" smtClean="0"/>
          </a:p>
          <a:p>
            <a:endParaRPr lang="en-US" dirty="0"/>
          </a:p>
        </p:txBody>
      </p:sp>
      <p:sp>
        <p:nvSpPr>
          <p:cNvPr id="2" name="Title 1"/>
          <p:cNvSpPr>
            <a:spLocks noGrp="1"/>
          </p:cNvSpPr>
          <p:nvPr>
            <p:ph type="title"/>
          </p:nvPr>
        </p:nvSpPr>
        <p:spPr>
          <a:blipFill>
            <a:blip r:embed="rId2" cstate="print"/>
            <a:tile tx="0" ty="0" sx="100000" sy="100000" flip="none" algn="tl"/>
          </a:blipFill>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SA" spc="50" dirty="0" smtClean="0">
                <a:ln w="11430"/>
                <a:solidFill>
                  <a:schemeClr val="tx1"/>
                </a:solidFill>
                <a:effectLst>
                  <a:outerShdw blurRad="76200" dist="50800" dir="5400000" algn="tl" rotWithShape="0">
                    <a:srgbClr val="000000">
                      <a:alpha val="65000"/>
                    </a:srgbClr>
                  </a:outerShdw>
                </a:effectLst>
              </a:rPr>
              <a:t>معايير الطريقة الجيدة</a:t>
            </a:r>
            <a:endParaRPr lang="en-US" spc="50" dirty="0">
              <a:ln w="11430"/>
              <a:solidFill>
                <a:schemeClr val="tx1"/>
              </a:solidFill>
              <a:effectLst>
                <a:outerShdw blurRad="76200" dist="50800" dir="5400000" algn="tl" rotWithShape="0">
                  <a:srgbClr val="000000">
                    <a:alpha val="65000"/>
                  </a:srgbClr>
                </a:outerShdw>
              </a:effectLst>
            </a:endParaRPr>
          </a:p>
        </p:txBody>
      </p:sp>
      <p:sp>
        <p:nvSpPr>
          <p:cNvPr id="5" name="Subtitle 2"/>
          <p:cNvSpPr txBox="1">
            <a:spLocks/>
          </p:cNvSpPr>
          <p:nvPr/>
        </p:nvSpPr>
        <p:spPr>
          <a:xfrm>
            <a:off x="1000100" y="1928802"/>
            <a:ext cx="7272334" cy="3929090"/>
          </a:xfrm>
          <a:prstGeom prst="rect">
            <a:avLst/>
          </a:prstGeom>
        </p:spPr>
        <p:txBody>
          <a:bodyPr vert="horz">
            <a:normAutofit lnSpcReduction="100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SA" sz="3600" b="0" i="0" u="none" strike="noStrike" kern="1200" cap="none" spc="0" normalizeH="0" baseline="0" noProof="0" dirty="0" smtClean="0">
                <a:ln>
                  <a:noFill/>
                </a:ln>
                <a:solidFill>
                  <a:schemeClr val="tx1"/>
                </a:solidFill>
                <a:effectLst/>
                <a:uLnTx/>
                <a:uFillTx/>
                <a:latin typeface="+mn-lt"/>
                <a:ea typeface="+mn-ea"/>
                <a:cs typeface="+mn-cs"/>
              </a:rPr>
              <a:t>1- </a:t>
            </a:r>
            <a:r>
              <a:rPr lang="ar-SA" sz="3600" dirty="0" smtClean="0"/>
              <a:t>قادرة على تحقيق الأهداف التعليمية </a:t>
            </a:r>
            <a:r>
              <a:rPr kumimoji="0" lang="ar-SA" sz="36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2-</a:t>
            </a:r>
            <a:r>
              <a:rPr kumimoji="0" lang="ar-SA" sz="2700" b="0" i="0" u="none" strike="noStrike" kern="1200" cap="none" spc="0" normalizeH="0" baseline="0" noProof="0" dirty="0" smtClean="0">
                <a:ln>
                  <a:noFill/>
                </a:ln>
                <a:solidFill>
                  <a:schemeClr val="tx1"/>
                </a:solidFill>
                <a:effectLst/>
                <a:uLnTx/>
                <a:uFillTx/>
                <a:latin typeface="+mn-lt"/>
                <a:ea typeface="+mn-ea"/>
                <a:cs typeface="+mn-cs"/>
              </a:rPr>
              <a:t> </a:t>
            </a:r>
            <a:r>
              <a:rPr lang="ar-SA" sz="3600" dirty="0" smtClean="0"/>
              <a:t>تتناسب إمكانيات وقدرات المتعلم </a:t>
            </a:r>
            <a:endParaRPr kumimoji="0" lang="ar-SA" sz="3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SA" sz="3600" b="0" i="0" u="none" strike="noStrike" kern="1200" cap="none" spc="0" normalizeH="0" baseline="0" noProof="0" dirty="0" smtClean="0">
                <a:ln>
                  <a:noFill/>
                </a:ln>
                <a:solidFill>
                  <a:schemeClr val="tx1"/>
                </a:solidFill>
                <a:effectLst/>
                <a:uLnTx/>
                <a:uFillTx/>
                <a:latin typeface="+mn-lt"/>
                <a:ea typeface="+mn-ea"/>
                <a:cs typeface="+mn-cs"/>
              </a:rPr>
              <a:t>3- الاقتصاد والبساطة </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SA" sz="3600" b="0" i="0" u="none" strike="noStrike" kern="1200" cap="none" spc="0" normalizeH="0" baseline="0" noProof="0" dirty="0" smtClean="0">
                <a:ln>
                  <a:noFill/>
                </a:ln>
                <a:solidFill>
                  <a:schemeClr val="tx1"/>
                </a:solidFill>
                <a:effectLst/>
                <a:uLnTx/>
                <a:uFillTx/>
                <a:latin typeface="+mn-lt"/>
                <a:ea typeface="+mn-ea"/>
                <a:cs typeface="+mn-cs"/>
              </a:rPr>
              <a:t>4- </a:t>
            </a:r>
            <a:r>
              <a:rPr lang="ar-SA" sz="3600" dirty="0" smtClean="0"/>
              <a:t>تستثير دافعية </a:t>
            </a:r>
            <a:r>
              <a:rPr lang="ar-SA" sz="3600" dirty="0" smtClean="0"/>
              <a:t>المتعلمين وتفكيرهم   </a:t>
            </a:r>
            <a:endParaRPr kumimoji="0" lang="ar-SA" sz="3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SA" sz="3600" b="0" i="0" u="none" strike="noStrike" kern="1200" cap="none" spc="0" normalizeH="0" baseline="0" noProof="0" dirty="0" smtClean="0">
                <a:ln>
                  <a:noFill/>
                </a:ln>
                <a:solidFill>
                  <a:schemeClr val="tx1"/>
                </a:solidFill>
                <a:effectLst/>
                <a:uLnTx/>
                <a:uFillTx/>
                <a:latin typeface="+mn-lt"/>
                <a:ea typeface="+mn-ea"/>
                <a:cs typeface="+mn-cs"/>
              </a:rPr>
              <a:t>5- </a:t>
            </a:r>
            <a:r>
              <a:rPr lang="ar-SA" sz="3600" dirty="0" smtClean="0"/>
              <a:t>إمكانية استخدامها في أكثر من موقف تعليمي </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SA" sz="3600" noProof="0" dirty="0" smtClean="0"/>
              <a:t>6-تراعي المعلومات السابقة للمتعلم </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7- </a:t>
            </a:r>
            <a:r>
              <a:rPr lang="ar-SA" dirty="0" err="1" smtClean="0"/>
              <a:t>ان</a:t>
            </a:r>
            <a:r>
              <a:rPr lang="ar-SA" dirty="0" smtClean="0"/>
              <a:t> تراعي الفروق الفردية بين الطلبة </a:t>
            </a:r>
          </a:p>
          <a:p>
            <a:pPr algn="r" rtl="1"/>
            <a:r>
              <a:rPr lang="ar-SA" dirty="0" smtClean="0"/>
              <a:t>8-</a:t>
            </a:r>
            <a:r>
              <a:rPr lang="ar-SA" dirty="0" err="1" smtClean="0"/>
              <a:t>ان</a:t>
            </a:r>
            <a:r>
              <a:rPr lang="ar-SA" dirty="0" smtClean="0"/>
              <a:t> تتصف بالمرونة والقابلية على التكيف مع الظروف الصعبة الطارئة </a:t>
            </a:r>
          </a:p>
          <a:p>
            <a:pPr algn="r" rtl="1"/>
            <a:r>
              <a:rPr lang="ar-SA" dirty="0" smtClean="0"/>
              <a:t>9-</a:t>
            </a:r>
            <a:r>
              <a:rPr lang="ar-SA" dirty="0" err="1" smtClean="0"/>
              <a:t>ان</a:t>
            </a:r>
            <a:r>
              <a:rPr lang="ar-SA" dirty="0" smtClean="0"/>
              <a:t> تراعي الوقت المخصص للمحاضرة </a:t>
            </a:r>
          </a:p>
          <a:p>
            <a:pPr algn="r" rtl="1">
              <a:buNone/>
            </a:pPr>
            <a:r>
              <a:rPr lang="ar-SA" dirty="0" smtClean="0"/>
              <a:t>  10تراعي التسلسل المنطقي للمادة من الصعب </a:t>
            </a:r>
            <a:r>
              <a:rPr lang="ar-SA" dirty="0" err="1" smtClean="0"/>
              <a:t>الى</a:t>
            </a:r>
            <a:r>
              <a:rPr lang="ar-SA" dirty="0" smtClean="0"/>
              <a:t> السهل</a:t>
            </a:r>
          </a:p>
          <a:p>
            <a:pPr algn="r" rtl="1">
              <a:buNone/>
            </a:pPr>
            <a:r>
              <a:rPr lang="ar-SA" dirty="0" smtClean="0"/>
              <a:t> 11 -</a:t>
            </a:r>
            <a:r>
              <a:rPr lang="ar-SA" dirty="0" err="1" smtClean="0"/>
              <a:t>ان</a:t>
            </a:r>
            <a:r>
              <a:rPr lang="ar-SA" dirty="0" smtClean="0"/>
              <a:t> تستند </a:t>
            </a:r>
            <a:r>
              <a:rPr lang="ar-SA" dirty="0" err="1" smtClean="0"/>
              <a:t>الى</a:t>
            </a:r>
            <a:r>
              <a:rPr lang="ar-SA" dirty="0" smtClean="0"/>
              <a:t> طرق التعلم المستندة </a:t>
            </a:r>
            <a:r>
              <a:rPr lang="ar-SA" dirty="0" err="1" smtClean="0"/>
              <a:t>الى</a:t>
            </a:r>
            <a:r>
              <a:rPr lang="ar-SA" dirty="0" smtClean="0"/>
              <a:t> نظريات التعلم </a:t>
            </a:r>
            <a:endParaRPr lang="en-US" dirty="0"/>
          </a:p>
        </p:txBody>
      </p:sp>
      <p:sp>
        <p:nvSpPr>
          <p:cNvPr id="3" name="عنوان 2"/>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ar-SA" dirty="0" smtClean="0"/>
              <a:t>معايير الطريقة الجيدة</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dirty="0" smtClean="0"/>
              <a:t>1-حسب طبيعة الموضوع </a:t>
            </a:r>
            <a:r>
              <a:rPr lang="ar-SA" dirty="0" err="1" smtClean="0"/>
              <a:t>واهدافة</a:t>
            </a:r>
            <a:r>
              <a:rPr lang="ar-SA" dirty="0" smtClean="0"/>
              <a:t> </a:t>
            </a:r>
          </a:p>
          <a:p>
            <a:pPr algn="r">
              <a:buNone/>
            </a:pPr>
            <a:r>
              <a:rPr lang="ar-SA" dirty="0" smtClean="0"/>
              <a:t>2-حسب التدريسي من حيث </a:t>
            </a:r>
            <a:r>
              <a:rPr lang="ar-SA" dirty="0" err="1" smtClean="0"/>
              <a:t>امتلاكة</a:t>
            </a:r>
            <a:r>
              <a:rPr lang="ar-SA" dirty="0" smtClean="0"/>
              <a:t> لمهارات التدريس </a:t>
            </a:r>
            <a:r>
              <a:rPr lang="ar-SA" dirty="0" err="1" smtClean="0"/>
              <a:t>وخصائصة</a:t>
            </a:r>
            <a:r>
              <a:rPr lang="ar-SA" dirty="0" smtClean="0"/>
              <a:t> الجسمية </a:t>
            </a:r>
          </a:p>
          <a:p>
            <a:pPr algn="r">
              <a:buNone/>
            </a:pPr>
            <a:r>
              <a:rPr lang="ar-SA" dirty="0" smtClean="0"/>
              <a:t>3- حسب طلابه من حيث عددهم وخصائصهم أي حسب </a:t>
            </a:r>
            <a:r>
              <a:rPr lang="ar-SA" dirty="0" err="1" smtClean="0"/>
              <a:t>امكانيات</a:t>
            </a:r>
            <a:r>
              <a:rPr lang="ar-SA" dirty="0" smtClean="0"/>
              <a:t> المتعلم </a:t>
            </a:r>
          </a:p>
          <a:p>
            <a:pPr algn="r">
              <a:buNone/>
            </a:pPr>
            <a:r>
              <a:rPr lang="ar-SA" dirty="0" smtClean="0"/>
              <a:t>4-حسب المرحلة التعليمية </a:t>
            </a:r>
            <a:endParaRPr lang="en-US" dirty="0"/>
          </a:p>
        </p:txBody>
      </p:sp>
      <p:sp>
        <p:nvSpPr>
          <p:cNvPr id="3" name="Title 2"/>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pPr algn="r"/>
            <a:r>
              <a:rPr lang="ar-SA" dirty="0" err="1" smtClean="0"/>
              <a:t>اسس</a:t>
            </a:r>
            <a:r>
              <a:rPr lang="ar-SA" dirty="0" smtClean="0"/>
              <a:t> اختيار الطريقة التدريس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ar-SA" dirty="0" smtClean="0"/>
          </a:p>
          <a:p>
            <a:pPr algn="ctr">
              <a:buNone/>
            </a:pPr>
            <a:endParaRPr lang="en-US" dirty="0"/>
          </a:p>
        </p:txBody>
      </p:sp>
      <p:sp>
        <p:nvSpPr>
          <p:cNvPr id="3" name="Title 2"/>
          <p:cNvSpPr>
            <a:spLocks noGrp="1"/>
          </p:cNvSpPr>
          <p:nvPr>
            <p:ph type="title"/>
          </p:nvPr>
        </p:nvSpPr>
        <p:spPr>
          <a:xfrm>
            <a:off x="428596" y="285728"/>
            <a:ext cx="8229600" cy="785818"/>
          </a:xfrm>
        </p:spPr>
        <p:style>
          <a:lnRef idx="1">
            <a:schemeClr val="accent5"/>
          </a:lnRef>
          <a:fillRef idx="2">
            <a:schemeClr val="accent5"/>
          </a:fillRef>
          <a:effectRef idx="1">
            <a:schemeClr val="accent5"/>
          </a:effectRef>
          <a:fontRef idx="minor">
            <a:schemeClr val="dk1"/>
          </a:fontRef>
        </p:style>
        <p:txBody>
          <a:bodyPr/>
          <a:lstStyle/>
          <a:p>
            <a:pPr algn="ctr" rtl="1"/>
            <a: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تصنيف طرائق التدريس           </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ounded Rectangle 4"/>
          <p:cNvSpPr/>
          <p:nvPr/>
        </p:nvSpPr>
        <p:spPr>
          <a:xfrm>
            <a:off x="4786314" y="2357430"/>
            <a:ext cx="1700218" cy="700086"/>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معيار طبيعة المادة </a:t>
            </a:r>
            <a:endParaRPr lang="en-US" b="1" dirty="0">
              <a:solidFill>
                <a:schemeClr val="tx1"/>
              </a:solidFill>
              <a:latin typeface="Simplified Arabic" pitchFamily="18" charset="-78"/>
              <a:cs typeface="Simplified Arabic" pitchFamily="18" charset="-78"/>
            </a:endParaRPr>
          </a:p>
        </p:txBody>
      </p:sp>
      <p:sp>
        <p:nvSpPr>
          <p:cNvPr id="6" name="Rounded Rectangle 5"/>
          <p:cNvSpPr/>
          <p:nvPr/>
        </p:nvSpPr>
        <p:spPr>
          <a:xfrm>
            <a:off x="357158" y="2357430"/>
            <a:ext cx="1643074" cy="714380"/>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معيار الوقت المتاح</a:t>
            </a:r>
            <a:endParaRPr lang="en-US" b="1" dirty="0">
              <a:solidFill>
                <a:schemeClr val="tx1"/>
              </a:solidFill>
              <a:latin typeface="Simplified Arabic" pitchFamily="18" charset="-78"/>
              <a:cs typeface="Simplified Arabic" pitchFamily="18" charset="-78"/>
            </a:endParaRPr>
          </a:p>
        </p:txBody>
      </p:sp>
      <p:sp>
        <p:nvSpPr>
          <p:cNvPr id="7" name="Rounded Rectangle 6"/>
          <p:cNvSpPr/>
          <p:nvPr/>
        </p:nvSpPr>
        <p:spPr>
          <a:xfrm>
            <a:off x="2214546" y="2357430"/>
            <a:ext cx="1785950" cy="700086"/>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معيار التعلم الحاصل </a:t>
            </a:r>
            <a:endParaRPr lang="en-US" b="1" dirty="0">
              <a:solidFill>
                <a:schemeClr val="tx1"/>
              </a:solidFill>
              <a:latin typeface="Simplified Arabic" pitchFamily="18" charset="-78"/>
              <a:cs typeface="Simplified Arabic" pitchFamily="18" charset="-78"/>
            </a:endParaRPr>
          </a:p>
        </p:txBody>
      </p:sp>
      <p:sp>
        <p:nvSpPr>
          <p:cNvPr id="9" name="Down Arrow 8"/>
          <p:cNvSpPr/>
          <p:nvPr/>
        </p:nvSpPr>
        <p:spPr>
          <a:xfrm>
            <a:off x="7929586" y="3071810"/>
            <a:ext cx="71438"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86578" y="3929066"/>
            <a:ext cx="1928826" cy="785818"/>
          </a:xfrm>
          <a:prstGeom prst="rect">
            <a:avLst/>
          </a:prstGeom>
          <a:solidFill>
            <a:srgbClr val="92D050"/>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طرائق العرض والتلقين والمناقشة والتعلم الذاتي</a:t>
            </a:r>
            <a:endParaRPr lang="en-US" b="1" dirty="0">
              <a:solidFill>
                <a:schemeClr val="tx1"/>
              </a:solidFill>
              <a:latin typeface="Simplified Arabic" pitchFamily="18" charset="-78"/>
              <a:cs typeface="Simplified Arabic" pitchFamily="18" charset="-78"/>
            </a:endParaRPr>
          </a:p>
        </p:txBody>
      </p:sp>
      <p:sp>
        <p:nvSpPr>
          <p:cNvPr id="12" name="Rectangle 11"/>
          <p:cNvSpPr/>
          <p:nvPr/>
        </p:nvSpPr>
        <p:spPr>
          <a:xfrm>
            <a:off x="4214810" y="3929066"/>
            <a:ext cx="2271722" cy="785818"/>
          </a:xfrm>
          <a:prstGeom prst="rect">
            <a:avLst/>
          </a:prstGeom>
          <a:solidFill>
            <a:srgbClr val="92D05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طبيعة العلوم الإنسانية والعلوم الأساسية والتطبيقية </a:t>
            </a:r>
            <a:endParaRPr lang="en-US" b="1" dirty="0">
              <a:solidFill>
                <a:schemeClr val="tx1"/>
              </a:solidFill>
              <a:latin typeface="Simplified Arabic" pitchFamily="18" charset="-78"/>
              <a:cs typeface="Simplified Arabic" pitchFamily="18" charset="-78"/>
            </a:endParaRPr>
          </a:p>
        </p:txBody>
      </p:sp>
      <p:sp>
        <p:nvSpPr>
          <p:cNvPr id="15" name="Rectangle 14"/>
          <p:cNvSpPr/>
          <p:nvPr/>
        </p:nvSpPr>
        <p:spPr>
          <a:xfrm>
            <a:off x="1714480" y="3929066"/>
            <a:ext cx="2143140" cy="771524"/>
          </a:xfrm>
          <a:prstGeom prst="rect">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طرائق تدريس المفاهيم والمبادئ والقيم والمهارات</a:t>
            </a:r>
            <a:endParaRPr lang="en-US" b="1" dirty="0">
              <a:solidFill>
                <a:schemeClr val="tx1"/>
              </a:solidFill>
              <a:latin typeface="Simplified Arabic" pitchFamily="18" charset="-78"/>
              <a:cs typeface="Simplified Arabic" pitchFamily="18" charset="-78"/>
            </a:endParaRPr>
          </a:p>
        </p:txBody>
      </p:sp>
      <p:cxnSp>
        <p:nvCxnSpPr>
          <p:cNvPr id="14" name="Straight Connector 13"/>
          <p:cNvCxnSpPr/>
          <p:nvPr/>
        </p:nvCxnSpPr>
        <p:spPr>
          <a:xfrm rot="10800000">
            <a:off x="928662" y="1643050"/>
            <a:ext cx="7072362"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a:stCxn id="3" idx="2"/>
          </p:cNvCxnSpPr>
          <p:nvPr/>
        </p:nvCxnSpPr>
        <p:spPr>
          <a:xfrm rot="16200000" flipH="1">
            <a:off x="4271152" y="1343790"/>
            <a:ext cx="572298" cy="2781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9" name="Down Arrow 18"/>
          <p:cNvSpPr/>
          <p:nvPr/>
        </p:nvSpPr>
        <p:spPr>
          <a:xfrm>
            <a:off x="5643570" y="1714488"/>
            <a:ext cx="91437" cy="571504"/>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7929586" y="1714488"/>
            <a:ext cx="71438" cy="571504"/>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3071802" y="1714488"/>
            <a:ext cx="71438" cy="571504"/>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5643570" y="3071810"/>
            <a:ext cx="71438"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6858016" y="2357430"/>
            <a:ext cx="1771656" cy="700086"/>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دور المعلم والمتعلم</a:t>
            </a:r>
            <a:endParaRPr lang="en-US" b="1" dirty="0">
              <a:solidFill>
                <a:schemeClr val="tx1"/>
              </a:solidFill>
              <a:latin typeface="Simplified Arabic" pitchFamily="18" charset="-78"/>
              <a:cs typeface="Simplified Arabic" pitchFamily="18" charset="-78"/>
            </a:endParaRPr>
          </a:p>
        </p:txBody>
      </p:sp>
      <p:sp>
        <p:nvSpPr>
          <p:cNvPr id="24" name="Down Arrow 23"/>
          <p:cNvSpPr/>
          <p:nvPr/>
        </p:nvSpPr>
        <p:spPr>
          <a:xfrm>
            <a:off x="3071802" y="3143248"/>
            <a:ext cx="7143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928662" y="1714488"/>
            <a:ext cx="71438" cy="571504"/>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7430"/>
            <a:ext cx="8229600" cy="3649861"/>
          </a:xfrm>
        </p:spPr>
        <p:txBody>
          <a:bodyPr/>
          <a:lstStyle/>
          <a:p>
            <a:pPr algn="r" rtl="1"/>
            <a:r>
              <a:rPr lang="ar-SA" dirty="0" smtClean="0"/>
              <a:t>1- </a:t>
            </a:r>
            <a:r>
              <a:rPr lang="ar-SA" sz="3200" b="1" dirty="0" smtClean="0"/>
              <a:t>طرائق التدريس القائمة على جهد التدريسي </a:t>
            </a:r>
          </a:p>
          <a:p>
            <a:pPr algn="r" rtl="1">
              <a:buNone/>
            </a:pPr>
            <a:endParaRPr lang="ar-SA" sz="3200" b="1" dirty="0" smtClean="0"/>
          </a:p>
          <a:p>
            <a:pPr algn="r" rtl="1"/>
            <a:r>
              <a:rPr lang="ar-SA" sz="3200" b="1" dirty="0" smtClean="0"/>
              <a:t>2- طرائق التدريس القائمة على جهد التدريسي والطالب </a:t>
            </a:r>
          </a:p>
          <a:p>
            <a:pPr algn="r" rtl="1">
              <a:buNone/>
            </a:pPr>
            <a:endParaRPr lang="ar-SA" sz="3200" b="1" dirty="0" smtClean="0"/>
          </a:p>
          <a:p>
            <a:pPr algn="r" rtl="1"/>
            <a:r>
              <a:rPr lang="ar-SA" sz="3200" b="1" dirty="0" smtClean="0"/>
              <a:t>3- طرائق التدريس القائمة على جهد الطالب أو ما يطلق علية التعلم الفردي  </a:t>
            </a:r>
            <a:endParaRPr lang="en-US" sz="3200" b="1" dirty="0"/>
          </a:p>
        </p:txBody>
      </p:sp>
      <p:sp>
        <p:nvSpPr>
          <p:cNvPr id="2" name="Title 1"/>
          <p:cNvSpPr>
            <a:spLocks noGrp="1"/>
          </p:cNvSpPr>
          <p:nvPr>
            <p:ph type="title"/>
          </p:nvPr>
        </p:nvSpPr>
        <p:spPr>
          <a:xfrm>
            <a:off x="457200" y="274638"/>
            <a:ext cx="8229600" cy="1511288"/>
          </a:xfrm>
        </p:spPr>
        <p:style>
          <a:lnRef idx="1">
            <a:schemeClr val="accent4"/>
          </a:lnRef>
          <a:fillRef idx="2">
            <a:schemeClr val="accent4"/>
          </a:fillRef>
          <a:effectRef idx="1">
            <a:schemeClr val="accent4"/>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تصنيف طرائق التدريس </a:t>
            </a:r>
            <a:b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على </a:t>
            </a:r>
            <a:r>
              <a:rPr lang="ar-SA" sz="4000"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اساس</a:t>
            </a:r>
            <a:r>
              <a:rPr lang="ar-SA"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دور التدريسي والطالب </a:t>
            </a:r>
            <a:endPar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857364"/>
            <a:ext cx="8229600" cy="4525963"/>
          </a:xfrm>
        </p:spPr>
        <p:txBody>
          <a:bodyPr/>
          <a:lstStyle/>
          <a:p>
            <a:pPr algn="r" rtl="1">
              <a:buNone/>
            </a:pPr>
            <a:r>
              <a:rPr lang="ar-SA" dirty="0" smtClean="0"/>
              <a:t> </a:t>
            </a:r>
            <a:r>
              <a:rPr lang="ar-SA" sz="3200" dirty="0" smtClean="0"/>
              <a:t>1</a:t>
            </a:r>
            <a:r>
              <a:rPr lang="ar-SA" sz="4000" dirty="0" smtClean="0"/>
              <a:t>- طريقة المحاضرة (الإلقائية)  </a:t>
            </a:r>
          </a:p>
          <a:p>
            <a:pPr algn="r" rtl="1">
              <a:buNone/>
            </a:pPr>
            <a:r>
              <a:rPr lang="ar-SA" sz="4000" dirty="0" smtClean="0"/>
              <a:t>2- الطريقة </a:t>
            </a:r>
            <a:r>
              <a:rPr lang="ar-SA" sz="4000" dirty="0" err="1" smtClean="0"/>
              <a:t>الهربارتية</a:t>
            </a:r>
            <a:r>
              <a:rPr lang="ar-SA" sz="4000" dirty="0" smtClean="0"/>
              <a:t> </a:t>
            </a:r>
          </a:p>
          <a:p>
            <a:pPr algn="r" rtl="1">
              <a:buNone/>
            </a:pPr>
            <a:r>
              <a:rPr lang="ar-SA" sz="4000" dirty="0" smtClean="0"/>
              <a:t>3- طريقة الوحدة في تعليم اللغات </a:t>
            </a:r>
          </a:p>
          <a:p>
            <a:pPr algn="r" rtl="1">
              <a:buNone/>
            </a:pPr>
            <a:r>
              <a:rPr lang="ar-SA" sz="4000" dirty="0" smtClean="0"/>
              <a:t>4- طريقة التعلم ذو المعنى لديفيد </a:t>
            </a:r>
            <a:r>
              <a:rPr lang="ar-SA" sz="4000" dirty="0" err="1" smtClean="0"/>
              <a:t>اوزبل</a:t>
            </a:r>
            <a:r>
              <a:rPr lang="ar-SA" sz="4000" dirty="0" smtClean="0"/>
              <a:t> </a:t>
            </a:r>
          </a:p>
        </p:txBody>
      </p:sp>
      <p:sp>
        <p:nvSpPr>
          <p:cNvPr id="2" name="Title 1"/>
          <p:cNvSpPr>
            <a:spLocks noGrp="1"/>
          </p:cNvSpPr>
          <p:nvPr>
            <p:ph type="title"/>
          </p:nvPr>
        </p:nvSpPr>
        <p:spPr>
          <a:xfrm>
            <a:off x="457200" y="346076"/>
            <a:ext cx="8229600" cy="1368412"/>
          </a:xfrm>
        </p:spPr>
        <p:style>
          <a:lnRef idx="1">
            <a:schemeClr val="accent4"/>
          </a:lnRef>
          <a:fillRef idx="2">
            <a:schemeClr val="accent4"/>
          </a:fillRef>
          <a:effectRef idx="1">
            <a:schemeClr val="accent4"/>
          </a:effectRef>
          <a:fontRef idx="minor">
            <a:schemeClr val="dk1"/>
          </a:fontRef>
        </p:style>
        <p:txBody>
          <a:bodyPr>
            <a:noAutofit/>
            <a:scene3d>
              <a:camera prst="perspectiveLeft"/>
              <a:lightRig rig="soft" dir="t"/>
            </a:scene3d>
            <a:sp3d prstMaterial="softEdge">
              <a:bevelT w="25400" h="25400"/>
            </a:sp3d>
          </a:bodyPr>
          <a:lstStyle/>
          <a:p>
            <a:pPr algn="ctr" rtl="1"/>
            <a:r>
              <a:rPr lang="ar-SA" sz="44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Pr>
              <a:t>طرائق التدريس </a:t>
            </a:r>
            <a:br>
              <a:rPr lang="ar-SA" sz="44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Pr>
            </a:br>
            <a:r>
              <a:rPr lang="ar-SA" sz="4400" dirty="0" smtClean="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Pr>
              <a:t>القائمة على جهد التدريسي </a:t>
            </a:r>
            <a:endParaRPr lang="en-US" sz="4400" dirty="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r"/>
            <a:r>
              <a:rPr lang="ar-SA" sz="4400" dirty="0" smtClean="0"/>
              <a:t>التدريس مهنة إنسانية جليلة يتشرف </a:t>
            </a:r>
            <a:r>
              <a:rPr lang="ar-SA" sz="4400" dirty="0" err="1" smtClean="0"/>
              <a:t>بها</a:t>
            </a:r>
            <a:r>
              <a:rPr lang="ar-SA" sz="4400" dirty="0" smtClean="0"/>
              <a:t> كل تدريسي يعمل فيها ومكانتها سامية ومسؤولية التدريسي تزويد الأجيال بالمعلومات والمهارات والقيم والاتجاهات الايجابية المرغوبة .</a:t>
            </a:r>
            <a:endParaRPr lang="en-US" sz="4400" dirty="0"/>
          </a:p>
        </p:txBody>
      </p:sp>
      <p:sp>
        <p:nvSpPr>
          <p:cNvPr id="3" name="عنوان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التدريس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285992"/>
            <a:ext cx="8229600" cy="3929090"/>
          </a:xfrm>
        </p:spPr>
        <p:txBody>
          <a:bodyPr/>
          <a:lstStyle/>
          <a:p>
            <a:pPr algn="r" rtl="1"/>
            <a:r>
              <a:rPr lang="ar-SA" sz="3200" dirty="0" smtClean="0"/>
              <a:t>1-</a:t>
            </a:r>
            <a:r>
              <a:rPr lang="ar-SA" dirty="0" smtClean="0"/>
              <a:t> </a:t>
            </a:r>
            <a:r>
              <a:rPr lang="ar-SA" sz="4000" dirty="0" smtClean="0"/>
              <a:t>التعلم التعاوني </a:t>
            </a:r>
          </a:p>
          <a:p>
            <a:pPr algn="r" rtl="1"/>
            <a:r>
              <a:rPr lang="ar-SA" sz="4000" dirty="0" smtClean="0"/>
              <a:t>2-التدريس المصغر </a:t>
            </a:r>
          </a:p>
          <a:p>
            <a:pPr algn="r" rtl="1"/>
            <a:r>
              <a:rPr lang="ar-SA" sz="4000" dirty="0" smtClean="0"/>
              <a:t>3- الرحلات الميدانية </a:t>
            </a:r>
          </a:p>
          <a:p>
            <a:pPr algn="r" rtl="1"/>
            <a:r>
              <a:rPr lang="ar-SA" sz="4000" dirty="0" smtClean="0"/>
              <a:t>4- طريقة المشروع </a:t>
            </a:r>
          </a:p>
          <a:p>
            <a:pPr algn="r" rtl="1"/>
            <a:r>
              <a:rPr lang="ar-SA" sz="4000" dirty="0" smtClean="0"/>
              <a:t>5- طريقة العروض العلمية</a:t>
            </a:r>
          </a:p>
        </p:txBody>
      </p:sp>
      <p:sp>
        <p:nvSpPr>
          <p:cNvPr id="2" name="Title 1"/>
          <p:cNvSpPr>
            <a:spLocks noGrp="1"/>
          </p:cNvSpPr>
          <p:nvPr>
            <p:ph type="title"/>
          </p:nvPr>
        </p:nvSpPr>
        <p:spPr>
          <a:xfrm>
            <a:off x="457200" y="274638"/>
            <a:ext cx="8229600" cy="151128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الطرائق القائمة </a:t>
            </a:r>
            <a:b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SA"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على جهد التدريس والطالب </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007051"/>
          </a:xfrm>
        </p:spPr>
        <p:txBody>
          <a:bodyPr>
            <a:normAutofit/>
          </a:bodyPr>
          <a:lstStyle/>
          <a:p>
            <a:pPr algn="r" rtl="1"/>
            <a:r>
              <a:rPr lang="ar-SA" sz="3200" b="1" dirty="0" smtClean="0"/>
              <a:t>1- الحقائب التعليمية </a:t>
            </a:r>
          </a:p>
          <a:p>
            <a:pPr algn="r" rtl="1"/>
            <a:r>
              <a:rPr lang="ar-SA" sz="3200" b="1" dirty="0" smtClean="0"/>
              <a:t>2- المجمعات التعليمية </a:t>
            </a:r>
          </a:p>
          <a:p>
            <a:pPr algn="r" rtl="1"/>
            <a:r>
              <a:rPr lang="ar-SA" sz="3200" b="1" dirty="0" smtClean="0"/>
              <a:t>3- التعلم المبرمج </a:t>
            </a:r>
          </a:p>
          <a:p>
            <a:pPr algn="r" rtl="1"/>
            <a:r>
              <a:rPr lang="ar-SA" sz="3200" b="1" dirty="0" smtClean="0"/>
              <a:t>4- التعلم الخصوصي المبرمج </a:t>
            </a:r>
          </a:p>
          <a:p>
            <a:pPr algn="r" rtl="1"/>
            <a:r>
              <a:rPr lang="ar-SA" sz="3200" b="1" dirty="0" smtClean="0"/>
              <a:t>5- التعلم بمساعدة الحاسوب </a:t>
            </a:r>
          </a:p>
          <a:p>
            <a:pPr algn="r" rtl="1"/>
            <a:r>
              <a:rPr lang="ar-SA" sz="3200" b="1" dirty="0" smtClean="0"/>
              <a:t>6- نظام التعلم السمعي </a:t>
            </a:r>
          </a:p>
          <a:p>
            <a:pPr algn="r" rtl="1"/>
            <a:r>
              <a:rPr lang="ar-SA" sz="3200" b="1" dirty="0" smtClean="0"/>
              <a:t>7- التعلم </a:t>
            </a:r>
            <a:r>
              <a:rPr lang="ar-SA" sz="3200" b="1" dirty="0" err="1" smtClean="0"/>
              <a:t>الاتقاني</a:t>
            </a:r>
            <a:r>
              <a:rPr lang="ar-SA" sz="3200" b="1" dirty="0" smtClean="0"/>
              <a:t> </a:t>
            </a:r>
          </a:p>
        </p:txBody>
      </p:sp>
      <p:sp>
        <p:nvSpPr>
          <p:cNvPr id="2" name="Title 1"/>
          <p:cNvSpPr>
            <a:spLocks noGrp="1"/>
          </p:cNvSpPr>
          <p:nvPr>
            <p:ph type="title"/>
          </p:nvPr>
        </p:nvSpPr>
        <p:spPr>
          <a:xfrm>
            <a:off x="457200" y="274638"/>
            <a:ext cx="8229600" cy="1511288"/>
          </a:xfr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a:noAutofit/>
          </a:bodyPr>
          <a:lstStyle/>
          <a:p>
            <a:pPr algn="ctr"/>
            <a:r>
              <a:rPr lang="ar-SA" sz="48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طرائق التدريس </a:t>
            </a:r>
            <a:br>
              <a:rPr lang="ar-SA" sz="48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ar-SA" sz="48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القائمة على جهد الطالب</a:t>
            </a:r>
            <a:endParaRPr lang="en-US" sz="4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التصنيف على أساس طبيعة المادة  :يقرر العلماء إن لكل مادة دراسية طريقة بحث وطريقة تفكير  فمثلا :</a:t>
            </a:r>
          </a:p>
          <a:p>
            <a:pPr algn="r" rtl="1"/>
            <a:r>
              <a:rPr lang="ar-SA" dirty="0" smtClean="0"/>
              <a:t>ا- في مجال العلوم الطبيعية :تعد طريقة البحث وطريقة التفكير هي الطريقة القائمة على حل المشكلات بخطواتها الخمسة .</a:t>
            </a:r>
          </a:p>
          <a:p>
            <a:pPr algn="r" rtl="1"/>
            <a:r>
              <a:rPr lang="ar-SA" dirty="0" smtClean="0"/>
              <a:t>في مجال العلوم الإنسانية :فان الطريقة الفلسفية وما تشمل من منطق واستدلال بنوعية الاستقراء والاستنتاج هي الطريقة الملائمة .</a:t>
            </a:r>
          </a:p>
          <a:p>
            <a:pPr algn="r" rtl="1"/>
            <a:r>
              <a:rPr lang="ar-SA" dirty="0" smtClean="0"/>
              <a:t>في مجال العلوم التطبيقية : لكل علم تطبيقي طريقته فهناك الطريقة الجغرافية والطريقة التاريخية والطريقة الطبية وغيرها .</a:t>
            </a:r>
          </a:p>
          <a:p>
            <a:pPr algn="r" rtl="1"/>
            <a:r>
              <a:rPr lang="ar-SA" dirty="0" smtClean="0"/>
              <a:t>في مجال الرياضيات تعد طريقة البحث والتفكير هي الطريقة المنطقية أو المنطق الرياضي .                                               </a:t>
            </a:r>
            <a:endParaRPr lang="en-US" dirty="0"/>
          </a:p>
        </p:txBody>
      </p:sp>
      <p:sp>
        <p:nvSpPr>
          <p:cNvPr id="3" name="Title 2"/>
          <p:cNvSpPr>
            <a:spLocks noGrp="1"/>
          </p:cNvSpPr>
          <p:nvPr>
            <p:ph type="title"/>
          </p:nvPr>
        </p:nvSpPr>
        <p:spPr>
          <a:xfrm>
            <a:off x="1643042" y="428604"/>
            <a:ext cx="7043758" cy="785818"/>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dirty="0" smtClean="0"/>
              <a:t/>
            </a:r>
            <a:br>
              <a:rPr lang="ar-SA" dirty="0" smtClean="0"/>
            </a:br>
            <a:r>
              <a:rPr lang="ar-SA" dirty="0" smtClean="0"/>
              <a:t>التصنيف على أساس طبيعة المادة               </a:t>
            </a:r>
            <a:endParaRPr lang="en-US" dirty="0"/>
          </a:p>
        </p:txBody>
      </p:sp>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62382"/>
          </a:xfrm>
        </p:spPr>
        <p:txBody>
          <a:bodyPr>
            <a:normAutofit/>
          </a:bodyPr>
          <a:lstStyle/>
          <a:p>
            <a:pPr algn="just" rtl="1"/>
            <a:r>
              <a:rPr lang="ar-SA" dirty="0" smtClean="0"/>
              <a:t>مجالات التعلم تصنف إلى ثلاث مجالات هي المجال الإدراكي والمجال الانفعالي والوجداني والمجال الأدائي وفي ضوء هذا التصنيف نستطيع أن تصنف  طرائق التدريس إلى :</a:t>
            </a:r>
          </a:p>
          <a:p>
            <a:pPr algn="just" rtl="1"/>
            <a:r>
              <a:rPr lang="ar-SA" dirty="0" smtClean="0"/>
              <a:t> طرائق خاصة بتدريس المفاهيم والاستقراء أو الاستنتاج أو الاكتشاف أو الاستقصاء </a:t>
            </a:r>
          </a:p>
          <a:p>
            <a:pPr algn="just" rtl="1"/>
            <a:r>
              <a:rPr lang="ar-SA" dirty="0" smtClean="0"/>
              <a:t>هناك طرائق خاصة بتعلم الاتجاهات والقيم والأنماط الاجتماعية في التعلم  .</a:t>
            </a:r>
          </a:p>
          <a:p>
            <a:pPr algn="just" rtl="1"/>
            <a:r>
              <a:rPr lang="ar-SA" dirty="0" smtClean="0"/>
              <a:t>هناك طرائق خاصة بتعلم المهارات كما الحال في الطرائق التي يقترحها سكنر .</a:t>
            </a:r>
          </a:p>
          <a:p>
            <a:pPr algn="just" rtl="1"/>
            <a:r>
              <a:rPr lang="ar-SA" dirty="0" smtClean="0"/>
              <a:t>والخلاصة إن نوع التعلم المطلوب هو الذي يحدد طريقة التدريس المطلوبة                                        </a:t>
            </a:r>
            <a:endParaRPr lang="en-US" dirty="0"/>
          </a:p>
        </p:txBody>
      </p:sp>
      <p:sp>
        <p:nvSpPr>
          <p:cNvPr id="3" name="Title 2"/>
          <p:cNvSpPr>
            <a:spLocks noGrp="1"/>
          </p:cNvSpPr>
          <p:nvPr>
            <p:ph type="title"/>
          </p:nvPr>
        </p:nvSpPr>
        <p:spPr>
          <a:xfrm>
            <a:off x="1357290" y="274638"/>
            <a:ext cx="7329510" cy="1143000"/>
          </a:xfrm>
        </p:spPr>
        <p:style>
          <a:lnRef idx="1">
            <a:schemeClr val="accent4"/>
          </a:lnRef>
          <a:fillRef idx="2">
            <a:schemeClr val="accent4"/>
          </a:fillRef>
          <a:effectRef idx="1">
            <a:schemeClr val="accent4"/>
          </a:effectRef>
          <a:fontRef idx="minor">
            <a:schemeClr val="dk1"/>
          </a:fontRef>
        </p:style>
        <p:txBody>
          <a:bodyPr/>
          <a:lstStyle/>
          <a:p>
            <a:pPr algn="ctr"/>
            <a:r>
              <a:rPr lang="ar-SA" dirty="0" smtClean="0">
                <a:solidFill>
                  <a:schemeClr val="accent4">
                    <a:lumMod val="75000"/>
                  </a:schemeClr>
                </a:solidFill>
              </a:rPr>
              <a:t>التصنيف على أساس التعلم الحاصل    </a:t>
            </a:r>
            <a:endParaRPr lang="en-US" dirty="0">
              <a:solidFill>
                <a:schemeClr val="accent4">
                  <a:lumMod val="75000"/>
                </a:schemeClr>
              </a:solidFill>
            </a:endParaRP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SA" sz="4400" dirty="0" smtClean="0"/>
              <a:t>هناك طرائق تتطلب وقتا وجهدا وإمكانات ومن هذه الطرائق تلك التي يكون الدور الرئيسي للمتعلم بالمقابل هناك طرائق مثل المحاضرة تساعد على توفير الوقت والجهد ويستطيع التدريسي إن يلقيها على عدد كبير من الطلبة </a:t>
            </a:r>
            <a:endParaRPr lang="en-US" sz="4400" dirty="0"/>
          </a:p>
        </p:txBody>
      </p:sp>
      <p:sp>
        <p:nvSpPr>
          <p:cNvPr id="3" name="Title 2"/>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ar-SA" dirty="0" smtClean="0">
                <a:solidFill>
                  <a:schemeClr val="tx1"/>
                </a:solidFill>
              </a:rPr>
              <a:t>التصنيف على أساس الوقت المتاح     </a:t>
            </a:r>
            <a:endParaRPr lang="en-US"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قواعد يسترشد </a:t>
            </a:r>
            <a:r>
              <a:rPr lang="ar-SA" dirty="0" err="1" smtClean="0"/>
              <a:t>بها</a:t>
            </a:r>
            <a:r>
              <a:rPr lang="ar-SA" dirty="0" smtClean="0"/>
              <a:t> التدريسي في </a:t>
            </a:r>
            <a:r>
              <a:rPr lang="ar-SA" dirty="0" err="1" smtClean="0"/>
              <a:t>تدريسة</a:t>
            </a:r>
            <a:r>
              <a:rPr lang="ar-SA" dirty="0" smtClean="0"/>
              <a:t> </a:t>
            </a:r>
          </a:p>
          <a:p>
            <a:pPr algn="r" rtl="1"/>
            <a:r>
              <a:rPr lang="ar-SA" dirty="0" smtClean="0"/>
              <a:t>1- مبدأ تنظيم المعرفة –التدرج من الكل البسيط </a:t>
            </a:r>
            <a:r>
              <a:rPr lang="ar-SA" dirty="0" err="1" smtClean="0"/>
              <a:t>الى</a:t>
            </a:r>
            <a:r>
              <a:rPr lang="ar-SA" dirty="0" smtClean="0"/>
              <a:t> الكل المركب </a:t>
            </a:r>
          </a:p>
          <a:p>
            <a:pPr algn="r" rtl="1"/>
            <a:r>
              <a:rPr lang="ar-SA" dirty="0" smtClean="0"/>
              <a:t>التدرج من المعلوم </a:t>
            </a:r>
            <a:r>
              <a:rPr lang="ar-SA" dirty="0" err="1" smtClean="0"/>
              <a:t>الى</a:t>
            </a:r>
            <a:r>
              <a:rPr lang="ar-SA" dirty="0" smtClean="0"/>
              <a:t> المجهول –التدرج من السهل </a:t>
            </a:r>
            <a:r>
              <a:rPr lang="ar-SA" dirty="0" err="1" smtClean="0"/>
              <a:t>الى</a:t>
            </a:r>
            <a:r>
              <a:rPr lang="ar-SA" dirty="0" smtClean="0"/>
              <a:t> الصعب –التدرج من المحسوس </a:t>
            </a:r>
            <a:r>
              <a:rPr lang="ar-SA" dirty="0" err="1" smtClean="0"/>
              <a:t>الى</a:t>
            </a:r>
            <a:r>
              <a:rPr lang="ar-SA" dirty="0" smtClean="0"/>
              <a:t> المجرد </a:t>
            </a:r>
          </a:p>
          <a:p>
            <a:pPr algn="r" rtl="1"/>
            <a:r>
              <a:rPr lang="ar-SA" dirty="0" smtClean="0"/>
              <a:t>2-مبدأ التركيز على الفهم – الفهم هو القدرة على تقديم </a:t>
            </a:r>
            <a:r>
              <a:rPr lang="ar-SA" dirty="0" err="1" smtClean="0"/>
              <a:t>ماتعلمه</a:t>
            </a:r>
            <a:r>
              <a:rPr lang="ar-SA" dirty="0" smtClean="0"/>
              <a:t> الطالب بأسلوبه الخاص </a:t>
            </a:r>
          </a:p>
          <a:p>
            <a:pPr algn="r" rtl="1"/>
            <a:r>
              <a:rPr lang="ar-SA" dirty="0" smtClean="0"/>
              <a:t>3-مبدأ التغذية الراجعة –وهو </a:t>
            </a:r>
            <a:r>
              <a:rPr lang="ar-SA" dirty="0" err="1" smtClean="0"/>
              <a:t>اعطاء</a:t>
            </a:r>
            <a:r>
              <a:rPr lang="ar-SA" dirty="0" smtClean="0"/>
              <a:t> المتعلم نتيجة عمله </a:t>
            </a:r>
            <a:r>
              <a:rPr lang="ar-SA" dirty="0" err="1" smtClean="0"/>
              <a:t>او</a:t>
            </a:r>
            <a:r>
              <a:rPr lang="ar-SA" dirty="0" smtClean="0"/>
              <a:t> سلوكه وتبيان الصحة والخطأ .</a:t>
            </a:r>
          </a:p>
          <a:p>
            <a:pPr algn="r" rtl="1"/>
            <a:r>
              <a:rPr lang="ar-SA" dirty="0" smtClean="0"/>
              <a:t>4- </a:t>
            </a:r>
            <a:r>
              <a:rPr lang="ar-SA" dirty="0" err="1" smtClean="0"/>
              <a:t>مبدأتوفير</a:t>
            </a:r>
            <a:r>
              <a:rPr lang="ar-SA" dirty="0" smtClean="0"/>
              <a:t> الدافعية والتحفيز ويكون دافع داخلي ذاتي </a:t>
            </a:r>
            <a:r>
              <a:rPr lang="ar-SA" dirty="0" err="1" smtClean="0"/>
              <a:t>او</a:t>
            </a:r>
            <a:r>
              <a:rPr lang="ar-SA" dirty="0" smtClean="0"/>
              <a:t> خارجي </a:t>
            </a:r>
            <a:r>
              <a:rPr lang="ar-SA" dirty="0" err="1" smtClean="0"/>
              <a:t>كالمكافأت</a:t>
            </a:r>
            <a:r>
              <a:rPr lang="ar-SA" dirty="0" smtClean="0"/>
              <a:t> </a:t>
            </a:r>
            <a:r>
              <a:rPr lang="ar-SA" dirty="0" err="1" smtClean="0"/>
              <a:t>بانواعها</a:t>
            </a:r>
            <a:r>
              <a:rPr lang="ar-SA" dirty="0" smtClean="0"/>
              <a:t> </a:t>
            </a:r>
            <a:endParaRPr lang="en-US" dirty="0"/>
          </a:p>
        </p:txBody>
      </p:sp>
      <p:sp>
        <p:nvSpPr>
          <p:cNvPr id="3" name="عنوان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r"/>
            <a:r>
              <a:rPr lang="ar-SA" dirty="0" smtClean="0"/>
              <a:t>مبادئ التدريس العامة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5-</a:t>
            </a:r>
            <a:r>
              <a:rPr lang="ar-SA" dirty="0" err="1" smtClean="0"/>
              <a:t>مبدا</a:t>
            </a:r>
            <a:r>
              <a:rPr lang="ar-SA" dirty="0" smtClean="0"/>
              <a:t> التعلم بالنشاط </a:t>
            </a:r>
            <a:r>
              <a:rPr lang="ar-SA" dirty="0" err="1" smtClean="0"/>
              <a:t>او</a:t>
            </a:r>
            <a:r>
              <a:rPr lang="ar-SA" dirty="0" smtClean="0"/>
              <a:t> العمل –يكون بتوفير بيئة تسمح للمتعلم </a:t>
            </a:r>
            <a:r>
              <a:rPr lang="ar-SA" dirty="0" err="1" smtClean="0"/>
              <a:t>ان</a:t>
            </a:r>
            <a:r>
              <a:rPr lang="ar-SA" dirty="0" smtClean="0"/>
              <a:t> يعمل ليتعلم والعمل العقلي واليدوي .</a:t>
            </a:r>
          </a:p>
          <a:p>
            <a:pPr algn="r" rtl="1"/>
            <a:r>
              <a:rPr lang="ar-SA" dirty="0" smtClean="0"/>
              <a:t>6-مبدأ التعزيز –يتم عن طريق تقويم الفقرة التي يدرسها وتأكيد </a:t>
            </a:r>
            <a:r>
              <a:rPr lang="ar-SA" dirty="0" err="1" smtClean="0"/>
              <a:t>الاجابات</a:t>
            </a:r>
            <a:r>
              <a:rPr lang="ar-SA" dirty="0" smtClean="0"/>
              <a:t> والثناء ,</a:t>
            </a:r>
          </a:p>
          <a:p>
            <a:pPr algn="r" rtl="1"/>
            <a:r>
              <a:rPr lang="ar-SA" dirty="0" smtClean="0"/>
              <a:t>7-مبدأ تحديد </a:t>
            </a:r>
            <a:r>
              <a:rPr lang="ar-SA" dirty="0" err="1" smtClean="0"/>
              <a:t>الاهداف</a:t>
            </a:r>
            <a:r>
              <a:rPr lang="ar-SA" dirty="0" smtClean="0"/>
              <a:t> – لتبين الغاية التي ينشدها من تدريسه ,</a:t>
            </a:r>
            <a:r>
              <a:rPr lang="ar-SA" dirty="0" err="1" smtClean="0"/>
              <a:t>اهميتها</a:t>
            </a:r>
            <a:r>
              <a:rPr lang="ar-SA" dirty="0" smtClean="0"/>
              <a:t> : تشكيل حافز –تركيز الانتباه –تسهيل التقويم </a:t>
            </a:r>
          </a:p>
          <a:p>
            <a:pPr algn="r" rtl="1"/>
            <a:r>
              <a:rPr lang="ar-SA" dirty="0" smtClean="0"/>
              <a:t>8-</a:t>
            </a:r>
            <a:r>
              <a:rPr lang="ar-SA" dirty="0" err="1" smtClean="0"/>
              <a:t>مبدأمراعاة</a:t>
            </a:r>
            <a:r>
              <a:rPr lang="ar-SA" dirty="0" smtClean="0"/>
              <a:t> قدرة الطالب –(البطيئين –السريعين)</a:t>
            </a:r>
            <a:endParaRPr lang="en-US" dirty="0"/>
          </a:p>
        </p:txBody>
      </p:sp>
      <p:sp>
        <p:nvSpPr>
          <p:cNvPr id="3" name="عنوان 2"/>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مبادئ التدريس العامة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7224" y="428604"/>
            <a:ext cx="7572428" cy="5440378"/>
          </a:xfrm>
        </p:spPr>
        <p:style>
          <a:lnRef idx="1">
            <a:schemeClr val="accent6"/>
          </a:lnRef>
          <a:fillRef idx="2">
            <a:schemeClr val="accent6"/>
          </a:fillRef>
          <a:effectRef idx="1">
            <a:schemeClr val="accent6"/>
          </a:effectRef>
          <a:fontRef idx="minor">
            <a:schemeClr val="dk1"/>
          </a:fontRef>
        </p:style>
        <p:txBody>
          <a:bodyPr>
            <a:normAutofit/>
          </a:bodyPr>
          <a:lstStyle/>
          <a:p>
            <a:pPr algn="ctr" rtl="1"/>
            <a:r>
              <a:rPr lang="ar-SA" sz="9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Diwani Letter" pitchFamily="2" charset="-78"/>
              </a:rPr>
              <a:t>شكرا جزيلاً لإصغائكم </a:t>
            </a:r>
            <a:endParaRPr lang="en-US" sz="9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Diwani Letter" pitchFamily="2" charset="-78"/>
            </a:endParaRPr>
          </a:p>
        </p:txBody>
      </p:sp>
    </p:spTree>
  </p:cSld>
  <p:clrMapOvr>
    <a:masterClrMapping/>
  </p:clrMapOvr>
  <p:transition spd="slow">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SA" b="1" dirty="0" smtClean="0"/>
              <a:t>التدريس كأي مهنة تحتاج إلى معرفة وفن وتتمثل </a:t>
            </a:r>
          </a:p>
          <a:p>
            <a:pPr algn="r"/>
            <a:r>
              <a:rPr lang="ar-SA" b="1" dirty="0" smtClean="0"/>
              <a:t>المعرفة بالأساسيات التي يجب إن يلم </a:t>
            </a:r>
            <a:r>
              <a:rPr lang="ar-SA" b="1" dirty="0" err="1" smtClean="0"/>
              <a:t>بها</a:t>
            </a:r>
            <a:r>
              <a:rPr lang="ar-SA" b="1" dirty="0" smtClean="0"/>
              <a:t> التدريسي للتمكن من المادة العلمية وهي معرفة تخصصية وعلمية فيما يخص أهداف التعليم وسيكولوجية التعلم وطبيعة المتعلم ومعرفة مهنية بمهارات وطرائق التدريس .</a:t>
            </a:r>
          </a:p>
          <a:p>
            <a:pPr algn="r"/>
            <a:r>
              <a:rPr lang="ar-SA" b="1" dirty="0" smtClean="0"/>
              <a:t>إما الفن في التدريس فيتمثل في اختيار الطريقة المناسبة للمادة الدراسية وطبيعة المتعلم وحاجاته </a:t>
            </a:r>
          </a:p>
          <a:p>
            <a:pPr algn="r"/>
            <a:r>
              <a:rPr lang="ar-SA" b="1" dirty="0" smtClean="0"/>
              <a:t>وأسلوب التدريس وشخصيته وكيفية استغلال مواهبه الشخصية </a:t>
            </a:r>
          </a:p>
          <a:p>
            <a:pPr algn="r"/>
            <a:r>
              <a:rPr lang="ar-SA" b="1" dirty="0" smtClean="0"/>
              <a:t>ومن الأمور الواجبة في التدريس الصحيح </a:t>
            </a:r>
            <a:r>
              <a:rPr lang="ar-SA" b="1" dirty="0" err="1" smtClean="0"/>
              <a:t>ان</a:t>
            </a:r>
            <a:r>
              <a:rPr lang="ar-SA" b="1" dirty="0" smtClean="0"/>
              <a:t> تسير المعرفة والفن جنبا </a:t>
            </a:r>
            <a:r>
              <a:rPr lang="ar-SA" dirty="0" smtClean="0"/>
              <a:t>إلى جنب بحيث يصبحان وجهتين متكاملتين وغايتهما واحدة </a:t>
            </a:r>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r"/>
            <a:r>
              <a:rPr lang="ar-SA" dirty="0" smtClean="0"/>
              <a:t>هل التدريس علم أم فن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01080" cy="4948068"/>
          </a:xfrm>
        </p:spPr>
        <p:txBody>
          <a:bodyPr>
            <a:normAutofit/>
          </a:bodyPr>
          <a:lstStyle/>
          <a:p>
            <a:pPr algn="r" rtl="1"/>
            <a:r>
              <a:rPr lang="ar-SA" dirty="0" smtClean="0"/>
              <a:t>يعتبر التدريس العمل الرئيس لتدريسي داخل غرفة الصف ذلك وهذا لا يعني </a:t>
            </a:r>
            <a:r>
              <a:rPr lang="ar-SA" dirty="0" err="1" smtClean="0"/>
              <a:t>ان</a:t>
            </a:r>
            <a:r>
              <a:rPr lang="ar-SA" dirty="0" smtClean="0"/>
              <a:t> عمل التدريسي يقتصر على التدريس ولكنه يعني </a:t>
            </a:r>
            <a:r>
              <a:rPr lang="ar-SA" dirty="0" err="1" smtClean="0"/>
              <a:t>ان</a:t>
            </a:r>
            <a:r>
              <a:rPr lang="ar-SA" dirty="0" smtClean="0"/>
              <a:t> التدريس ابرز واجبات التدريسي الجامعي </a:t>
            </a:r>
          </a:p>
          <a:p>
            <a:pPr algn="r" rtl="1"/>
            <a:r>
              <a:rPr lang="ar-SA" dirty="0" smtClean="0"/>
              <a:t>هناك مفهوم قديم للتدريس وهناك مفهوم حديث :</a:t>
            </a:r>
          </a:p>
          <a:p>
            <a:pPr algn="r" rtl="1"/>
            <a:r>
              <a:rPr lang="ar-SA" dirty="0" smtClean="0"/>
              <a:t>المفهوم القديم هو عملية يتم من خلالها نقل المعلومات من التدريسي </a:t>
            </a:r>
            <a:r>
              <a:rPr lang="ar-SA" dirty="0" err="1" smtClean="0"/>
              <a:t>الى</a:t>
            </a:r>
            <a:r>
              <a:rPr lang="ar-SA" dirty="0" smtClean="0"/>
              <a:t> عقول الطلبة وسبب قصور هذا التعريف </a:t>
            </a:r>
            <a:r>
              <a:rPr lang="ar-SA" dirty="0" err="1" smtClean="0"/>
              <a:t>بانه</a:t>
            </a:r>
            <a:r>
              <a:rPr lang="ar-SA" dirty="0" smtClean="0"/>
              <a:t> يجعل من التدريسي مصدرا أساسي للمعرفة مما يجعل الطالب مستقبلا سلبيا .</a:t>
            </a:r>
          </a:p>
          <a:p>
            <a:pPr marL="624078" indent="-514350" algn="r" rtl="1">
              <a:buFont typeface="+mj-lt"/>
              <a:buAutoNum type="arabicPeriod"/>
            </a:pPr>
            <a:r>
              <a:rPr lang="ar-SA" dirty="0" err="1" smtClean="0"/>
              <a:t>اما</a:t>
            </a:r>
            <a:r>
              <a:rPr lang="ar-SA" dirty="0" smtClean="0"/>
              <a:t> المفهوم الحديث للتدريس فهناك عدة </a:t>
            </a:r>
            <a:r>
              <a:rPr lang="ar-SA" dirty="0" err="1" smtClean="0"/>
              <a:t>تعاريف</a:t>
            </a:r>
            <a:r>
              <a:rPr lang="ar-SA" dirty="0" smtClean="0"/>
              <a:t> منها </a:t>
            </a:r>
          </a:p>
          <a:p>
            <a:pPr algn="r" rtl="1"/>
            <a:r>
              <a:rPr lang="ar-SA" dirty="0" smtClean="0"/>
              <a:t> عرفها </a:t>
            </a:r>
            <a:r>
              <a:rPr lang="ar-SA" dirty="0" smtClean="0">
                <a:solidFill>
                  <a:srgbClr val="FF0000"/>
                </a:solidFill>
              </a:rPr>
              <a:t>ابراهيم</a:t>
            </a:r>
            <a:r>
              <a:rPr lang="ar-SA" dirty="0" smtClean="0"/>
              <a:t> : التدريس عملية حياة وتفاهم بين التدريسي والطالب من  جهة وبينهما </a:t>
            </a:r>
            <a:r>
              <a:rPr lang="ar-SA" dirty="0" err="1" smtClean="0"/>
              <a:t>و</a:t>
            </a:r>
            <a:r>
              <a:rPr lang="ar-SA" dirty="0" smtClean="0"/>
              <a:t> </a:t>
            </a:r>
            <a:r>
              <a:rPr lang="ar-SA" dirty="0" smtClean="0"/>
              <a:t>بين المعرفة بمصادرها من جهة أخرى</a:t>
            </a:r>
            <a:endParaRPr lang="en-US" dirty="0"/>
          </a:p>
        </p:txBody>
      </p:sp>
      <p:sp>
        <p:nvSpPr>
          <p:cNvPr id="3" name="Title 2"/>
          <p:cNvSpPr>
            <a:spLocks noGrp="1"/>
          </p:cNvSpPr>
          <p:nvPr>
            <p:ph type="title"/>
          </p:nvPr>
        </p:nvSpPr>
        <p:spPr>
          <a:xfrm>
            <a:off x="642910" y="357166"/>
            <a:ext cx="8229600" cy="1143000"/>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SA" sz="4800" dirty="0" smtClean="0"/>
              <a:t>مفهوم التدريس </a:t>
            </a:r>
            <a:endParaRPr lang="en-US"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SA" dirty="0" smtClean="0">
                <a:solidFill>
                  <a:srgbClr val="FF0000"/>
                </a:solidFill>
              </a:rPr>
              <a:t>عرفها عدس </a:t>
            </a:r>
            <a:r>
              <a:rPr lang="ar-SA" dirty="0" smtClean="0"/>
              <a:t>:التدريس مهمة </a:t>
            </a:r>
            <a:r>
              <a:rPr lang="ar-SA" dirty="0" err="1" smtClean="0"/>
              <a:t>انسانية</a:t>
            </a:r>
            <a:r>
              <a:rPr lang="ar-SA" dirty="0" smtClean="0"/>
              <a:t> من خلال العلاقة الفاعلة بين التدريسي والطالب </a:t>
            </a:r>
          </a:p>
          <a:p>
            <a:pPr algn="r" rtl="1"/>
            <a:r>
              <a:rPr lang="ar-SA" dirty="0" err="1" smtClean="0">
                <a:solidFill>
                  <a:srgbClr val="FF0000"/>
                </a:solidFill>
              </a:rPr>
              <a:t>اما</a:t>
            </a:r>
            <a:r>
              <a:rPr lang="ar-SA" dirty="0" smtClean="0">
                <a:solidFill>
                  <a:srgbClr val="FF0000"/>
                </a:solidFill>
              </a:rPr>
              <a:t> تعريف الحيلة </a:t>
            </a:r>
            <a:r>
              <a:rPr lang="ar-SA" dirty="0" smtClean="0"/>
              <a:t>:التدريس عملية تفاعل بين التدريسي والطالب من اجل تحقيق </a:t>
            </a:r>
            <a:r>
              <a:rPr lang="ar-SA" dirty="0" err="1" smtClean="0"/>
              <a:t>الاهداف</a:t>
            </a:r>
            <a:r>
              <a:rPr lang="ar-SA" dirty="0" smtClean="0"/>
              <a:t> </a:t>
            </a:r>
            <a:r>
              <a:rPr lang="ar-SA" dirty="0" err="1" smtClean="0"/>
              <a:t>المرجوه</a:t>
            </a:r>
            <a:r>
              <a:rPr lang="ar-SA" dirty="0" smtClean="0"/>
              <a:t> من التعلم </a:t>
            </a:r>
            <a:r>
              <a:rPr lang="ar-SA" dirty="0" err="1" smtClean="0"/>
              <a:t>واحداث</a:t>
            </a:r>
            <a:r>
              <a:rPr lang="ar-SA" dirty="0" smtClean="0"/>
              <a:t> تغير في سلوك الطالب من الناحية المعرفية والوجدانية </a:t>
            </a:r>
            <a:r>
              <a:rPr lang="ar-SA" dirty="0" err="1" smtClean="0"/>
              <a:t>والادائية</a:t>
            </a:r>
            <a:r>
              <a:rPr lang="ar-SA" dirty="0" smtClean="0"/>
              <a:t> .</a:t>
            </a:r>
          </a:p>
          <a:p>
            <a:pPr algn="r" rtl="1"/>
            <a:r>
              <a:rPr lang="ar-SA" dirty="0" smtClean="0"/>
              <a:t>التدريس عملية ذات </a:t>
            </a:r>
            <a:r>
              <a:rPr lang="ar-SA" dirty="0" err="1" smtClean="0"/>
              <a:t>ابعاد</a:t>
            </a:r>
            <a:r>
              <a:rPr lang="ar-SA" dirty="0" smtClean="0"/>
              <a:t> :-</a:t>
            </a:r>
          </a:p>
          <a:p>
            <a:pPr algn="r" rtl="1"/>
            <a:r>
              <a:rPr lang="ar-SA" dirty="0" smtClean="0"/>
              <a:t>التدريس سلوك اجتماعي تفاعل بين </a:t>
            </a:r>
            <a:r>
              <a:rPr lang="ar-SA" dirty="0" err="1" smtClean="0"/>
              <a:t>الاستاذ</a:t>
            </a:r>
            <a:r>
              <a:rPr lang="ar-SA" dirty="0" smtClean="0"/>
              <a:t> والطالب </a:t>
            </a:r>
          </a:p>
          <a:p>
            <a:pPr algn="r" rtl="1"/>
            <a:r>
              <a:rPr lang="ar-SA" dirty="0" smtClean="0"/>
              <a:t>التدريس نشاط </a:t>
            </a:r>
            <a:r>
              <a:rPr lang="ar-SA" dirty="0" err="1" smtClean="0"/>
              <a:t>انساني</a:t>
            </a:r>
            <a:r>
              <a:rPr lang="ar-SA" dirty="0" smtClean="0"/>
              <a:t> مجموعة </a:t>
            </a:r>
            <a:r>
              <a:rPr lang="ar-SA" dirty="0" err="1" smtClean="0"/>
              <a:t>انشطة</a:t>
            </a:r>
            <a:r>
              <a:rPr lang="ar-SA" dirty="0" smtClean="0"/>
              <a:t> يقوم </a:t>
            </a:r>
            <a:r>
              <a:rPr lang="ar-SA" dirty="0" err="1" smtClean="0"/>
              <a:t>بها</a:t>
            </a:r>
            <a:r>
              <a:rPr lang="ar-SA" dirty="0" smtClean="0"/>
              <a:t> التدريسي والطالب للتحقيق </a:t>
            </a:r>
            <a:r>
              <a:rPr lang="ar-SA" dirty="0" err="1" smtClean="0"/>
              <a:t>الاهداف</a:t>
            </a:r>
            <a:r>
              <a:rPr lang="ar-SA" dirty="0" smtClean="0"/>
              <a:t> المنشودة </a:t>
            </a:r>
          </a:p>
          <a:p>
            <a:pPr algn="r" rtl="1"/>
            <a:r>
              <a:rPr lang="ar-SA" dirty="0" smtClean="0"/>
              <a:t>التدريس عملية اتصال :-اتصال بين التدريسي والطالب ويعني الانتقال من حالة عقلية </a:t>
            </a:r>
            <a:r>
              <a:rPr lang="ar-SA" dirty="0" err="1" smtClean="0"/>
              <a:t>الى</a:t>
            </a:r>
            <a:r>
              <a:rPr lang="ar-SA" dirty="0" smtClean="0"/>
              <a:t> </a:t>
            </a:r>
            <a:r>
              <a:rPr lang="ar-SA" dirty="0" err="1" smtClean="0"/>
              <a:t>اخرى</a:t>
            </a:r>
            <a:r>
              <a:rPr lang="ar-SA" dirty="0" smtClean="0"/>
              <a:t> </a:t>
            </a:r>
          </a:p>
          <a:p>
            <a:pPr algn="r"/>
            <a:endParaRPr lang="en-US" dirty="0"/>
          </a:p>
        </p:txBody>
      </p:sp>
      <p:sp>
        <p:nvSpPr>
          <p:cNvPr id="3" name="Title 2"/>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r"/>
            <a:r>
              <a:rPr lang="ar-SA" dirty="0" smtClean="0"/>
              <a:t>مفهوم التدريس</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r"/>
            <a:r>
              <a:rPr lang="ar-SA" sz="4800" b="1" dirty="0" smtClean="0"/>
              <a:t>1- لماذا ندرس </a:t>
            </a:r>
          </a:p>
          <a:p>
            <a:pPr algn="r"/>
            <a:r>
              <a:rPr lang="ar-SA" sz="4800" b="1" dirty="0" smtClean="0"/>
              <a:t>2- ماذا ندرس </a:t>
            </a:r>
          </a:p>
          <a:p>
            <a:pPr algn="r"/>
            <a:r>
              <a:rPr lang="ar-SA" sz="4800" b="1" dirty="0" smtClean="0"/>
              <a:t>3-كيف ندرس </a:t>
            </a:r>
          </a:p>
          <a:p>
            <a:pPr lvl="8" algn="r"/>
            <a:r>
              <a:rPr lang="ar-SA" sz="4800" b="1" dirty="0" smtClean="0"/>
              <a:t>4-هل نجحنا بالتدريس </a:t>
            </a:r>
            <a:endParaRPr lang="en-US" sz="4800" b="1" dirty="0"/>
          </a:p>
        </p:txBody>
      </p:sp>
      <p:sp>
        <p:nvSpPr>
          <p:cNvPr id="3" name="عنوان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ar-SA" sz="3100" dirty="0" smtClean="0"/>
              <a:t>تنحصر العملية التدريسية في </a:t>
            </a:r>
            <a:r>
              <a:rPr lang="ar-SA" sz="3100" dirty="0" err="1" smtClean="0"/>
              <a:t>الاجابة</a:t>
            </a:r>
            <a:r>
              <a:rPr lang="ar-SA" sz="3100" dirty="0" smtClean="0"/>
              <a:t> عن </a:t>
            </a:r>
            <a:r>
              <a:rPr lang="ar-SA" sz="3100" dirty="0" err="1" smtClean="0"/>
              <a:t>اربعة</a:t>
            </a:r>
            <a:r>
              <a:rPr lang="ar-SA" sz="3100" dirty="0" smtClean="0"/>
              <a:t> </a:t>
            </a:r>
            <a:r>
              <a:rPr lang="ar-SA" sz="3100" dirty="0" err="1" smtClean="0"/>
              <a:t>اسئلة</a:t>
            </a:r>
            <a:r>
              <a:rPr lang="ar-SA" sz="3100" dirty="0" smtClean="0"/>
              <a:t> وهي</a:t>
            </a:r>
            <a:r>
              <a:rPr lang="ar-SA"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يتعلق السؤال </a:t>
            </a:r>
            <a:r>
              <a:rPr lang="ar-SA" dirty="0" err="1" smtClean="0"/>
              <a:t>الاول</a:t>
            </a:r>
            <a:r>
              <a:rPr lang="ar-SA" dirty="0" smtClean="0"/>
              <a:t> </a:t>
            </a:r>
            <a:endParaRPr lang="ar-SA" dirty="0" smtClean="0"/>
          </a:p>
          <a:p>
            <a:pPr algn="r" rtl="1"/>
            <a:r>
              <a:rPr lang="ar-SA" dirty="0" smtClean="0"/>
              <a:t>بما </a:t>
            </a:r>
            <a:r>
              <a:rPr lang="ar-SA" dirty="0" smtClean="0"/>
              <a:t>يسمى </a:t>
            </a:r>
            <a:r>
              <a:rPr lang="ar-SA" dirty="0" err="1" smtClean="0"/>
              <a:t>ب</a:t>
            </a:r>
            <a:r>
              <a:rPr lang="ar-SA" dirty="0" smtClean="0"/>
              <a:t>(( </a:t>
            </a:r>
            <a:r>
              <a:rPr lang="ar-SA" dirty="0" smtClean="0"/>
              <a:t>هدف العملية </a:t>
            </a:r>
            <a:r>
              <a:rPr lang="ar-SA" dirty="0" smtClean="0"/>
              <a:t>التعليمية)) </a:t>
            </a:r>
          </a:p>
          <a:p>
            <a:pPr algn="r" rtl="1"/>
            <a:r>
              <a:rPr lang="ar-SA" dirty="0" smtClean="0"/>
              <a:t> س: </a:t>
            </a:r>
            <a:r>
              <a:rPr lang="ar-SA" dirty="0" err="1" smtClean="0"/>
              <a:t>ماهي</a:t>
            </a:r>
            <a:r>
              <a:rPr lang="ar-SA" dirty="0" smtClean="0"/>
              <a:t> </a:t>
            </a:r>
            <a:r>
              <a:rPr lang="ar-SA" dirty="0" smtClean="0"/>
              <a:t>الغاية المرجوة من التدريس ويكون على ثلاثة أنواع هدف عام ,وهدف خاص ,وهدف سلوكي مثلا نحن ندرس التاريخ كي يتعلم الطالب الجامعي كيف يفهم الماضي وستقرئ الأهداف الحاضرة والمستقبلية والأستاذ الجامعي بحكم تخصصه وخبرته يعرف الأهداف التي يريد </a:t>
            </a:r>
            <a:r>
              <a:rPr lang="ar-SA" dirty="0" err="1" smtClean="0"/>
              <a:t>ان</a:t>
            </a:r>
            <a:r>
              <a:rPr lang="ar-SA" dirty="0" smtClean="0"/>
              <a:t> تحقيقها من خلال تدريس اختصاصه والطالب يفترض يعرف لماذا يدرس هذا التخصص وذاك والمواضيع المعتمدة .</a:t>
            </a:r>
          </a:p>
        </p:txBody>
      </p:sp>
      <p:sp>
        <p:nvSpPr>
          <p:cNvPr id="3" name="عنوان 2"/>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ar-SA" dirty="0" smtClean="0"/>
              <a:t>لماذا ندرس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r" rtl="1"/>
            <a:r>
              <a:rPr lang="ar-SA" dirty="0" smtClean="0"/>
              <a:t>هذا السؤال يقترن بالمحتوى الدراسي والمعرفة ويمكن تصنيف المعرفة سواء كانت طبيعية </a:t>
            </a:r>
            <a:r>
              <a:rPr lang="ar-SA" dirty="0" err="1" smtClean="0"/>
              <a:t>او</a:t>
            </a:r>
            <a:r>
              <a:rPr lang="ar-SA" dirty="0" smtClean="0"/>
              <a:t> </a:t>
            </a:r>
            <a:r>
              <a:rPr lang="ar-SA" dirty="0" err="1" smtClean="0"/>
              <a:t>انسانية</a:t>
            </a:r>
            <a:r>
              <a:rPr lang="ar-SA" dirty="0" smtClean="0"/>
              <a:t> </a:t>
            </a:r>
            <a:r>
              <a:rPr lang="ar-SA" dirty="0" err="1" smtClean="0"/>
              <a:t>الى</a:t>
            </a:r>
            <a:r>
              <a:rPr lang="ar-SA" dirty="0" smtClean="0"/>
              <a:t> مستويات من التعقيد وفي المراحل </a:t>
            </a:r>
            <a:r>
              <a:rPr lang="ar-SA" dirty="0" err="1" smtClean="0"/>
              <a:t>الاولى</a:t>
            </a:r>
            <a:r>
              <a:rPr lang="ar-SA" dirty="0" smtClean="0"/>
              <a:t> من التعليم الجامعي </a:t>
            </a:r>
            <a:r>
              <a:rPr lang="ar-SA" dirty="0" err="1" smtClean="0"/>
              <a:t>نلجا</a:t>
            </a:r>
            <a:r>
              <a:rPr lang="ar-SA" dirty="0" smtClean="0"/>
              <a:t> </a:t>
            </a:r>
            <a:r>
              <a:rPr lang="ar-SA" dirty="0" err="1" smtClean="0"/>
              <a:t>الى</a:t>
            </a:r>
            <a:r>
              <a:rPr lang="ar-SA" dirty="0" smtClean="0"/>
              <a:t> التأكيد على التعميمات </a:t>
            </a:r>
            <a:r>
              <a:rPr lang="ar-SA" dirty="0" err="1" smtClean="0"/>
              <a:t>او</a:t>
            </a:r>
            <a:r>
              <a:rPr lang="ar-SA" dirty="0" smtClean="0"/>
              <a:t> </a:t>
            </a:r>
            <a:r>
              <a:rPr lang="ar-SA" dirty="0" err="1" smtClean="0"/>
              <a:t>الافكار</a:t>
            </a:r>
            <a:r>
              <a:rPr lang="ar-SA" dirty="0" smtClean="0"/>
              <a:t> الرئيسية وتترك التفصيلات </a:t>
            </a:r>
            <a:r>
              <a:rPr lang="ar-SA" dirty="0" err="1" smtClean="0"/>
              <a:t>الى</a:t>
            </a:r>
            <a:r>
              <a:rPr lang="ar-SA" dirty="0" smtClean="0"/>
              <a:t> مراحل لاحقة </a:t>
            </a:r>
            <a:endParaRPr lang="en-US" dirty="0"/>
          </a:p>
        </p:txBody>
      </p:sp>
      <p:sp>
        <p:nvSpPr>
          <p:cNvPr id="3" name="عنوان 2"/>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ar-SA" dirty="0" smtClean="0"/>
              <a:t>ماذا ندرس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التدريس نظام له </a:t>
            </a:r>
            <a:r>
              <a:rPr lang="ar-SA" dirty="0" err="1" smtClean="0"/>
              <a:t>مدخلات</a:t>
            </a:r>
            <a:r>
              <a:rPr lang="ar-SA" dirty="0" smtClean="0"/>
              <a:t> ومخرجات </a:t>
            </a:r>
          </a:p>
          <a:p>
            <a:pPr algn="r" rtl="1"/>
            <a:r>
              <a:rPr lang="ar-SA" dirty="0" smtClean="0"/>
              <a:t>أركان عملية التدريس </a:t>
            </a:r>
          </a:p>
          <a:p>
            <a:pPr algn="r" rtl="1"/>
            <a:r>
              <a:rPr lang="ar-SA" dirty="0" smtClean="0"/>
              <a:t>1- الأهداف التعليمية </a:t>
            </a:r>
          </a:p>
          <a:p>
            <a:pPr algn="r" rtl="1"/>
            <a:r>
              <a:rPr lang="ar-SA" dirty="0" smtClean="0"/>
              <a:t>2- </a:t>
            </a:r>
            <a:r>
              <a:rPr lang="ar-SA" dirty="0" err="1" smtClean="0"/>
              <a:t>المدخلات</a:t>
            </a:r>
            <a:r>
              <a:rPr lang="ar-SA" dirty="0" smtClean="0"/>
              <a:t> السلوكية (السلوك ألمدخلي)يخص سلوك الطالب وحاجاته</a:t>
            </a:r>
          </a:p>
          <a:p>
            <a:pPr algn="r" rtl="1"/>
            <a:r>
              <a:rPr lang="ar-SA" dirty="0" smtClean="0"/>
              <a:t>3- الطرائق والأساليب التعليمية </a:t>
            </a:r>
          </a:p>
          <a:p>
            <a:pPr algn="r" rtl="1"/>
            <a:r>
              <a:rPr lang="ar-SA" dirty="0" smtClean="0"/>
              <a:t>4- القياس والتقويم </a:t>
            </a:r>
            <a:endParaRPr lang="en-US" dirty="0"/>
          </a:p>
        </p:txBody>
      </p:sp>
      <p:sp>
        <p:nvSpPr>
          <p:cNvPr id="3" name="Title 2"/>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ar-SA" dirty="0" err="1" smtClean="0"/>
              <a:t>اركان</a:t>
            </a:r>
            <a:r>
              <a:rPr lang="ar-SA" dirty="0" smtClean="0"/>
              <a:t> عملية التدريس</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380</TotalTime>
  <Words>1220</Words>
  <Application>Microsoft Office PowerPoint</Application>
  <PresentationFormat>عرض على الشاشة (3:4)‏</PresentationFormat>
  <Paragraphs>131</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Concourse</vt:lpstr>
      <vt:lpstr>التدريس مفهومة واسس تطبيقه </vt:lpstr>
      <vt:lpstr>التدريس                     </vt:lpstr>
      <vt:lpstr>هل التدريس علم أم فن </vt:lpstr>
      <vt:lpstr>مفهوم التدريس </vt:lpstr>
      <vt:lpstr>مفهوم التدريس</vt:lpstr>
      <vt:lpstr>تنحصر العملية التدريسية في الاجابة عن اربعة اسئلة وهي </vt:lpstr>
      <vt:lpstr>لماذا ندرس </vt:lpstr>
      <vt:lpstr>ماذا ندرس </vt:lpstr>
      <vt:lpstr>اركان عملية التدريس</vt:lpstr>
      <vt:lpstr>كيف ندرس </vt:lpstr>
      <vt:lpstr>هل نجحنا في التدريس        </vt:lpstr>
      <vt:lpstr>طريقة التدريس                              </vt:lpstr>
      <vt:lpstr> طريقة التدريس</vt:lpstr>
      <vt:lpstr>معايير الطريقة الجيدة</vt:lpstr>
      <vt:lpstr>معايير الطريقة الجيدة</vt:lpstr>
      <vt:lpstr>اسس اختيار الطريقة التدريس </vt:lpstr>
      <vt:lpstr>تصنيف طرائق التدريس           </vt:lpstr>
      <vt:lpstr>تصنيف طرائق التدريس  على اساس دور التدريسي والطالب </vt:lpstr>
      <vt:lpstr>طرائق التدريس  القائمة على جهد التدريسي </vt:lpstr>
      <vt:lpstr>الطرائق القائمة  على جهد التدريس والطالب </vt:lpstr>
      <vt:lpstr>طرائق التدريس  القائمة على جهد الطالب</vt:lpstr>
      <vt:lpstr> التصنيف على أساس طبيعة المادة               </vt:lpstr>
      <vt:lpstr>التصنيف على أساس التعلم الحاصل    </vt:lpstr>
      <vt:lpstr>التصنيف على أساس الوقت المتاح     </vt:lpstr>
      <vt:lpstr>مبادئ التدريس العامة       </vt:lpstr>
      <vt:lpstr>مبادئ التدريس العامة       </vt:lpstr>
      <vt:lpstr>شكرا جزيلاً لإصغائكم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طريقة التدريس :-هي الوسيلة التي يتبعها التدريسي لافهام الطلبة أي مادة من المواد وهي الخطة التي نضعها لأنفسنا قبل ان نصل الى غرفة الصف</dc:title>
  <dc:creator>hazm</dc:creator>
  <cp:lastModifiedBy>hazm</cp:lastModifiedBy>
  <cp:revision>58</cp:revision>
  <dcterms:created xsi:type="dcterms:W3CDTF">2014-03-11T13:49:54Z</dcterms:created>
  <dcterms:modified xsi:type="dcterms:W3CDTF">2018-09-25T07:18:23Z</dcterms:modified>
</cp:coreProperties>
</file>